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101D3D8-703E-4FC6-98EB-1EF8A1FFD870}">
  <a:tblStyle styleId="{5101D3D8-703E-4FC6-98EB-1EF8A1FFD870}"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9F361DDF-6902-4515-9107-7C9467EA5190}" styleName="Table_1">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0E279D3A-E1A2-4608-A8C9-10B338613858}" styleName="Table_2">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E9E05FDD-FA05-45F8-9FBE-4897219BF6E9}" styleName="Table_3">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F4B147A-274E-4127-AA02-A2D863CF22C9}" styleName="Table_4">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D2985C5-8804-46ED-A293-7438D140E5BB}" styleName="Table_5">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61ECBDA5-4EE9-4F25-8581-D6B520360864}" styleName="Table_6">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C289705F-5E14-4392-B8E9-680E68733D27}" styleName="Table_7">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074778E4-7FC2-4A4C-990C-ADE5915967BC}" styleName="Table_8">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0D104134-4C12-4D5C-9270-663207D4C7A9}" styleName="Table_9">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E4F193B8-9137-4494-A071-0CDAB9CA79B2}" styleName="Table_1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D5DA2361-35D8-461F-9766-A4B8984C5B68}" styleName="Table_11">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96" y="-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16860091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1583342"/>
            <a:ext cx="7772400" cy="1159856"/>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9" name="Shape 9"/>
          <p:cNvSpPr txBox="1">
            <a:spLocks noGrp="1"/>
          </p:cNvSpPr>
          <p:nvPr>
            <p:ph type="subTitle" idx="1"/>
          </p:nvPr>
        </p:nvSpPr>
        <p:spPr>
          <a:xfrm>
            <a:off x="685800" y="2840053"/>
            <a:ext cx="7772400" cy="784737"/>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25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20"/>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25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8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274267"/>
            <a:ext cx="7772400" cy="1159799"/>
          </a:xfrm>
          <a:prstGeom prst="rect">
            <a:avLst/>
          </a:prstGeom>
        </p:spPr>
        <p:txBody>
          <a:bodyPr lIns="91425" tIns="91425" rIns="91425" bIns="91425" anchor="b" anchorCtr="0">
            <a:noAutofit/>
          </a:bodyPr>
          <a:lstStyle/>
          <a:p>
            <a:pPr>
              <a:spcBef>
                <a:spcPts val="0"/>
              </a:spcBef>
              <a:buNone/>
            </a:pPr>
            <a:r>
              <a:rPr lang="en"/>
              <a:t>Holidays of the Spanish-Speaking Countries</a:t>
            </a:r>
          </a:p>
        </p:txBody>
      </p:sp>
      <p:sp>
        <p:nvSpPr>
          <p:cNvPr id="24" name="Shape 24"/>
          <p:cNvSpPr txBox="1"/>
          <p:nvPr/>
        </p:nvSpPr>
        <p:spPr>
          <a:xfrm>
            <a:off x="663600" y="3507425"/>
            <a:ext cx="7816800" cy="1261799"/>
          </a:xfrm>
          <a:prstGeom prst="rect">
            <a:avLst/>
          </a:prstGeom>
          <a:noFill/>
          <a:ln>
            <a:noFill/>
          </a:ln>
        </p:spPr>
        <p:txBody>
          <a:bodyPr lIns="91425" tIns="91425" rIns="91425" bIns="91425" anchor="t" anchorCtr="0">
            <a:noAutofit/>
          </a:bodyPr>
          <a:lstStyle/>
          <a:p>
            <a:pPr algn="ctr">
              <a:spcBef>
                <a:spcPts val="0"/>
              </a:spcBef>
              <a:buNone/>
            </a:pPr>
            <a:r>
              <a:rPr lang="en" sz="4000"/>
              <a:t>By: Gabriel Ribeiro</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graphicFrame>
        <p:nvGraphicFramePr>
          <p:cNvPr id="120" name="Shape 120"/>
          <p:cNvGraphicFramePr/>
          <p:nvPr/>
        </p:nvGraphicFramePr>
        <p:xfrm>
          <a:off x="-5425" y="672850"/>
          <a:ext cx="5857075" cy="4304300"/>
        </p:xfrm>
        <a:graphic>
          <a:graphicData uri="http://schemas.openxmlformats.org/drawingml/2006/table">
            <a:tbl>
              <a:tblPr>
                <a:noFill/>
                <a:tableStyleId>{074778E4-7FC2-4A4C-990C-ADE5915967BC}</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21" name="Shape 121"/>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S</a:t>
            </a:r>
            <a:r>
              <a:rPr lang="en" sz="3000" dirty="0" smtClean="0"/>
              <a:t>eptiembre</a:t>
            </a:r>
            <a:endParaRPr lang="en" sz="3000" dirty="0"/>
          </a:p>
        </p:txBody>
      </p:sp>
      <p:sp>
        <p:nvSpPr>
          <p:cNvPr id="122" name="Shape 122"/>
          <p:cNvSpPr txBox="1"/>
          <p:nvPr/>
        </p:nvSpPr>
        <p:spPr>
          <a:xfrm>
            <a:off x="5851650" y="-7590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Dia de la Independencia</a:t>
            </a:r>
          </a:p>
          <a:p>
            <a:pPr rtl="0">
              <a:spcBef>
                <a:spcPts val="0"/>
              </a:spcBef>
              <a:buNone/>
            </a:pPr>
            <a:endParaRPr/>
          </a:p>
          <a:p>
            <a:pPr rtl="0">
              <a:spcBef>
                <a:spcPts val="0"/>
              </a:spcBef>
              <a:buNone/>
            </a:pPr>
            <a:r>
              <a:rPr lang="en"/>
              <a:t>Dates: </a:t>
            </a:r>
          </a:p>
          <a:p>
            <a:pPr rtl="0">
              <a:spcBef>
                <a:spcPts val="0"/>
              </a:spcBef>
              <a:buNone/>
            </a:pPr>
            <a:r>
              <a:rPr lang="en"/>
              <a:t>Mexico- 15th and 16th</a:t>
            </a:r>
          </a:p>
          <a:p>
            <a:pPr rtl="0">
              <a:spcBef>
                <a:spcPts val="0"/>
              </a:spcBef>
              <a:buNone/>
            </a:pPr>
            <a:r>
              <a:rPr lang="en"/>
              <a:t>Chile- September 18th</a:t>
            </a:r>
          </a:p>
          <a:p>
            <a:pPr rtl="0">
              <a:spcBef>
                <a:spcPts val="0"/>
              </a:spcBef>
              <a:buNone/>
            </a:pPr>
            <a:r>
              <a:rPr lang="en"/>
              <a:t>El Salvador, Nicaragua, Guatemala, Costa Rica, Honduras- 14th and 15th</a:t>
            </a:r>
          </a:p>
          <a:p>
            <a:pPr rtl="0">
              <a:spcBef>
                <a:spcPts val="0"/>
              </a:spcBef>
              <a:buNone/>
            </a:pPr>
            <a:endParaRPr/>
          </a:p>
          <a:p>
            <a:pPr rtl="0">
              <a:spcBef>
                <a:spcPts val="0"/>
              </a:spcBef>
              <a:buNone/>
            </a:pPr>
            <a:r>
              <a:rPr lang="en"/>
              <a:t>Dia de la Independencia is celebrated throughout the Latin countries. It is a holiday to commemorate the country's’ liberations from Spain </a:t>
            </a:r>
          </a:p>
          <a:p>
            <a:pPr rtl="0">
              <a:spcBef>
                <a:spcPts val="0"/>
              </a:spcBef>
              <a:buNone/>
            </a:pPr>
            <a:endParaRPr/>
          </a:p>
          <a:p>
            <a:pPr rtl="0">
              <a:spcBef>
                <a:spcPts val="0"/>
              </a:spcBef>
              <a:buNone/>
            </a:pPr>
            <a:r>
              <a:rPr lang="en"/>
              <a:t>Traditions/celebrations:</a:t>
            </a:r>
          </a:p>
          <a:p>
            <a:pPr rtl="0">
              <a:spcBef>
                <a:spcPts val="0"/>
              </a:spcBef>
              <a:buNone/>
            </a:pPr>
            <a:endParaRPr/>
          </a:p>
          <a:p>
            <a:pPr rtl="0">
              <a:spcBef>
                <a:spcPts val="0"/>
              </a:spcBef>
              <a:buNone/>
            </a:pPr>
            <a:r>
              <a:rPr lang="en"/>
              <a:t>Mexico- The Mexican president stands in front of a huge crowd and rings a bell and yells “el grito”</a:t>
            </a:r>
          </a:p>
          <a:p>
            <a:pPr rtl="0">
              <a:spcBef>
                <a:spcPts val="0"/>
              </a:spcBef>
              <a:buNone/>
            </a:pPr>
            <a:endParaRPr/>
          </a:p>
          <a:p>
            <a:pPr lvl="0" rtl="0">
              <a:spcBef>
                <a:spcPts val="0"/>
              </a:spcBef>
              <a:buNone/>
            </a:pPr>
            <a:r>
              <a:rPr lang="en"/>
              <a:t>Guatemala- Runners carrying “la antorcha” run a marathon to Costa Rica</a:t>
            </a:r>
          </a:p>
        </p:txBody>
      </p:sp>
      <p:pic>
        <p:nvPicPr>
          <p:cNvPr id="123" name="Shape 123"/>
          <p:cNvPicPr preferRelativeResize="0"/>
          <p:nvPr/>
        </p:nvPicPr>
        <p:blipFill>
          <a:blip r:embed="rId3">
            <a:alphaModFix/>
          </a:blip>
          <a:stretch>
            <a:fillRect/>
          </a:stretch>
        </p:blipFill>
        <p:spPr>
          <a:xfrm>
            <a:off x="230299" y="2589087"/>
            <a:ext cx="565725" cy="581475"/>
          </a:xfrm>
          <a:prstGeom prst="rect">
            <a:avLst/>
          </a:prstGeom>
          <a:noFill/>
          <a:ln>
            <a:noFill/>
          </a:ln>
        </p:spPr>
      </p:pic>
      <p:pic>
        <p:nvPicPr>
          <p:cNvPr id="124" name="Shape 124"/>
          <p:cNvPicPr preferRelativeResize="0"/>
          <p:nvPr/>
        </p:nvPicPr>
        <p:blipFill>
          <a:blip r:embed="rId4">
            <a:alphaModFix/>
          </a:blip>
          <a:stretch>
            <a:fillRect/>
          </a:stretch>
        </p:blipFill>
        <p:spPr>
          <a:xfrm>
            <a:off x="2020950" y="3454600"/>
            <a:ext cx="1712865" cy="1522550"/>
          </a:xfrm>
          <a:prstGeom prst="rect">
            <a:avLst/>
          </a:prstGeom>
          <a:noFill/>
          <a:ln>
            <a:noFill/>
          </a:ln>
        </p:spPr>
      </p:pic>
      <p:pic>
        <p:nvPicPr>
          <p:cNvPr id="125" name="Shape 125"/>
          <p:cNvPicPr preferRelativeResize="0"/>
          <p:nvPr/>
        </p:nvPicPr>
        <p:blipFill>
          <a:blip r:embed="rId5">
            <a:alphaModFix/>
          </a:blip>
          <a:stretch>
            <a:fillRect/>
          </a:stretch>
        </p:blipFill>
        <p:spPr>
          <a:xfrm>
            <a:off x="3733825" y="3616450"/>
            <a:ext cx="2117825" cy="1360712"/>
          </a:xfrm>
          <a:prstGeom prst="rect">
            <a:avLst/>
          </a:prstGeom>
          <a:noFill/>
          <a:ln>
            <a:noFill/>
          </a:ln>
        </p:spPr>
      </p:pic>
      <p:pic>
        <p:nvPicPr>
          <p:cNvPr id="126" name="Shape 126"/>
          <p:cNvPicPr preferRelativeResize="0"/>
          <p:nvPr/>
        </p:nvPicPr>
        <p:blipFill>
          <a:blip r:embed="rId3">
            <a:alphaModFix/>
          </a:blip>
          <a:stretch>
            <a:fillRect/>
          </a:stretch>
        </p:blipFill>
        <p:spPr>
          <a:xfrm>
            <a:off x="2707699" y="2589087"/>
            <a:ext cx="565725" cy="581475"/>
          </a:xfrm>
          <a:prstGeom prst="rect">
            <a:avLst/>
          </a:prstGeom>
          <a:noFill/>
          <a:ln>
            <a:noFill/>
          </a:ln>
        </p:spPr>
      </p:pic>
      <p:pic>
        <p:nvPicPr>
          <p:cNvPr id="127" name="Shape 127"/>
          <p:cNvPicPr preferRelativeResize="0"/>
          <p:nvPr/>
        </p:nvPicPr>
        <p:blipFill>
          <a:blip r:embed="rId3">
            <a:alphaModFix/>
          </a:blip>
          <a:stretch>
            <a:fillRect/>
          </a:stretch>
        </p:blipFill>
        <p:spPr>
          <a:xfrm>
            <a:off x="1101949" y="2589087"/>
            <a:ext cx="565725" cy="581475"/>
          </a:xfrm>
          <a:prstGeom prst="rect">
            <a:avLst/>
          </a:prstGeom>
          <a:noFill/>
          <a:ln>
            <a:noFill/>
          </a:ln>
        </p:spPr>
      </p:pic>
      <p:pic>
        <p:nvPicPr>
          <p:cNvPr id="128" name="Shape 128"/>
          <p:cNvPicPr preferRelativeResize="0"/>
          <p:nvPr/>
        </p:nvPicPr>
        <p:blipFill>
          <a:blip r:embed="rId3">
            <a:alphaModFix/>
          </a:blip>
          <a:stretch>
            <a:fillRect/>
          </a:stretch>
        </p:blipFill>
        <p:spPr>
          <a:xfrm>
            <a:off x="5194924" y="1697362"/>
            <a:ext cx="565725" cy="5814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graphicFrame>
        <p:nvGraphicFramePr>
          <p:cNvPr id="133" name="Shape 133"/>
          <p:cNvGraphicFramePr/>
          <p:nvPr/>
        </p:nvGraphicFramePr>
        <p:xfrm>
          <a:off x="-5425" y="672850"/>
          <a:ext cx="5857075" cy="4304300"/>
        </p:xfrm>
        <a:graphic>
          <a:graphicData uri="http://schemas.openxmlformats.org/drawingml/2006/table">
            <a:tbl>
              <a:tblPr>
                <a:noFill/>
                <a:tableStyleId>{0D104134-4C12-4D5C-9270-663207D4C7A9}</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34" name="Shape 134"/>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O</a:t>
            </a:r>
            <a:r>
              <a:rPr lang="en" sz="3000" dirty="0" smtClean="0"/>
              <a:t>ctubre</a:t>
            </a:r>
            <a:endParaRPr lang="en" sz="3000" dirty="0"/>
          </a:p>
        </p:txBody>
      </p:sp>
      <p:sp>
        <p:nvSpPr>
          <p:cNvPr id="135" name="Shape 135"/>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El 12 de Octubre</a:t>
            </a:r>
            <a:r>
              <a:rPr lang="en"/>
              <a:t>	</a:t>
            </a:r>
          </a:p>
          <a:p>
            <a:pPr rtl="0">
              <a:spcBef>
                <a:spcPts val="0"/>
              </a:spcBef>
              <a:buNone/>
            </a:pPr>
            <a:endParaRPr/>
          </a:p>
          <a:p>
            <a:pPr rtl="0">
              <a:spcBef>
                <a:spcPts val="0"/>
              </a:spcBef>
              <a:buNone/>
            </a:pPr>
            <a:r>
              <a:rPr lang="en" sz="1300"/>
              <a:t>Date: October 12th</a:t>
            </a:r>
          </a:p>
          <a:p>
            <a:pPr rtl="0">
              <a:spcBef>
                <a:spcPts val="0"/>
              </a:spcBef>
              <a:buNone/>
            </a:pPr>
            <a:endParaRPr sz="1300"/>
          </a:p>
          <a:p>
            <a:pPr rtl="0">
              <a:spcBef>
                <a:spcPts val="0"/>
              </a:spcBef>
              <a:buNone/>
            </a:pPr>
            <a:r>
              <a:rPr lang="en" sz="1300"/>
              <a:t>El 12 de Octubre is celebrated in every Spanish country. It is a day of celebration, marking the time that “Cristobal Colon” or Christopher Columbus discovered the Americas. It is a day to celebrate all of “la Hispanidad”</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Mexico- Indigenous groups gather in Mexico city dressed as their ancient ancestors</a:t>
            </a:r>
          </a:p>
          <a:p>
            <a:pPr rtl="0">
              <a:spcBef>
                <a:spcPts val="0"/>
              </a:spcBef>
              <a:buNone/>
            </a:pPr>
            <a:endParaRPr sz="1300"/>
          </a:p>
          <a:p>
            <a:pPr rtl="0">
              <a:spcBef>
                <a:spcPts val="0"/>
              </a:spcBef>
              <a:buNone/>
            </a:pPr>
            <a:r>
              <a:rPr lang="en" sz="1300"/>
              <a:t>Espana- The Spanish government celebrates with a military parade in Madrid</a:t>
            </a:r>
          </a:p>
          <a:p>
            <a:pPr rtl="0">
              <a:spcBef>
                <a:spcPts val="0"/>
              </a:spcBef>
              <a:buNone/>
            </a:pPr>
            <a:endParaRPr sz="1300"/>
          </a:p>
          <a:p>
            <a:pPr lvl="0" rtl="0">
              <a:spcBef>
                <a:spcPts val="0"/>
              </a:spcBef>
              <a:buNone/>
            </a:pPr>
            <a:r>
              <a:rPr lang="en" sz="1300"/>
              <a:t>Chile- Similarly to Mexico, indigenous groups gather in downtown Santiago</a:t>
            </a:r>
          </a:p>
        </p:txBody>
      </p:sp>
      <p:pic>
        <p:nvPicPr>
          <p:cNvPr id="136" name="Shape 136"/>
          <p:cNvPicPr preferRelativeResize="0"/>
          <p:nvPr/>
        </p:nvPicPr>
        <p:blipFill>
          <a:blip r:embed="rId3">
            <a:alphaModFix/>
          </a:blip>
          <a:stretch>
            <a:fillRect/>
          </a:stretch>
        </p:blipFill>
        <p:spPr>
          <a:xfrm>
            <a:off x="3582399" y="1688825"/>
            <a:ext cx="565725" cy="581475"/>
          </a:xfrm>
          <a:prstGeom prst="rect">
            <a:avLst/>
          </a:prstGeom>
          <a:noFill/>
          <a:ln>
            <a:noFill/>
          </a:ln>
        </p:spPr>
      </p:pic>
      <p:pic>
        <p:nvPicPr>
          <p:cNvPr id="137" name="Shape 137"/>
          <p:cNvPicPr preferRelativeResize="0"/>
          <p:nvPr/>
        </p:nvPicPr>
        <p:blipFill>
          <a:blip r:embed="rId4">
            <a:alphaModFix/>
          </a:blip>
          <a:stretch>
            <a:fillRect/>
          </a:stretch>
        </p:blipFill>
        <p:spPr>
          <a:xfrm>
            <a:off x="4082325" y="3806175"/>
            <a:ext cx="1760899" cy="1170974"/>
          </a:xfrm>
          <a:prstGeom prst="rect">
            <a:avLst/>
          </a:prstGeom>
          <a:noFill/>
          <a:ln>
            <a:noFill/>
          </a:ln>
        </p:spPr>
      </p:pic>
      <p:pic>
        <p:nvPicPr>
          <p:cNvPr id="138" name="Shape 138"/>
          <p:cNvPicPr preferRelativeResize="0"/>
          <p:nvPr/>
        </p:nvPicPr>
        <p:blipFill>
          <a:blip r:embed="rId5">
            <a:alphaModFix/>
          </a:blip>
          <a:stretch>
            <a:fillRect/>
          </a:stretch>
        </p:blipFill>
        <p:spPr>
          <a:xfrm>
            <a:off x="2255625" y="3655678"/>
            <a:ext cx="1760901" cy="132147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graphicFrame>
        <p:nvGraphicFramePr>
          <p:cNvPr id="143" name="Shape 143"/>
          <p:cNvGraphicFramePr/>
          <p:nvPr/>
        </p:nvGraphicFramePr>
        <p:xfrm>
          <a:off x="-5425" y="672850"/>
          <a:ext cx="5857075" cy="4304300"/>
        </p:xfrm>
        <a:graphic>
          <a:graphicData uri="http://schemas.openxmlformats.org/drawingml/2006/table">
            <a:tbl>
              <a:tblPr>
                <a:noFill/>
                <a:tableStyleId>{E4F193B8-9137-4494-A071-0CDAB9CA79B2}</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44" name="Shape 144"/>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Mexican Revolution Day</a:t>
            </a:r>
          </a:p>
          <a:p>
            <a:pPr rtl="0">
              <a:spcBef>
                <a:spcPts val="0"/>
              </a:spcBef>
              <a:buNone/>
            </a:pPr>
            <a:endParaRPr sz="1300"/>
          </a:p>
          <a:p>
            <a:pPr rtl="0">
              <a:spcBef>
                <a:spcPts val="0"/>
              </a:spcBef>
              <a:buNone/>
            </a:pPr>
            <a:r>
              <a:rPr lang="en" sz="1300"/>
              <a:t>Date: November 20th</a:t>
            </a:r>
          </a:p>
          <a:p>
            <a:pPr rtl="0">
              <a:spcBef>
                <a:spcPts val="0"/>
              </a:spcBef>
              <a:buNone/>
            </a:pPr>
            <a:endParaRPr sz="1300"/>
          </a:p>
          <a:p>
            <a:pPr rtl="0">
              <a:spcBef>
                <a:spcPts val="0"/>
              </a:spcBef>
              <a:buNone/>
            </a:pPr>
            <a:r>
              <a:rPr lang="en" sz="1300"/>
              <a:t>Mexican Revolution Day is celebrated only in Mexico. The holiday is meant to commemorate the anniversary of the 1910 revolution against Mexican dictator Porfirio Diaz</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lvl="0" rtl="0">
              <a:spcBef>
                <a:spcPts val="0"/>
              </a:spcBef>
              <a:buNone/>
            </a:pPr>
            <a:r>
              <a:rPr lang="en" sz="1300"/>
              <a:t>There are simple celebrations such as fireworks, flying “cometas” or kites, and having dinners at friends’ houses. Parades and contests are held in cities across the country. “Bancos” or Banks, schools, and other businesses are shut down for the day.</a:t>
            </a:r>
          </a:p>
        </p:txBody>
      </p:sp>
      <p:pic>
        <p:nvPicPr>
          <p:cNvPr id="145" name="Shape 145"/>
          <p:cNvPicPr preferRelativeResize="0"/>
          <p:nvPr/>
        </p:nvPicPr>
        <p:blipFill>
          <a:blip r:embed="rId3">
            <a:alphaModFix/>
          </a:blip>
          <a:stretch>
            <a:fillRect/>
          </a:stretch>
        </p:blipFill>
        <p:spPr>
          <a:xfrm>
            <a:off x="4404924" y="2578137"/>
            <a:ext cx="565725" cy="581475"/>
          </a:xfrm>
          <a:prstGeom prst="rect">
            <a:avLst/>
          </a:prstGeom>
          <a:noFill/>
          <a:ln>
            <a:noFill/>
          </a:ln>
        </p:spPr>
      </p:pic>
      <p:sp>
        <p:nvSpPr>
          <p:cNvPr id="146" name="Shape 146"/>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N</a:t>
            </a:r>
            <a:r>
              <a:rPr lang="en" sz="3000" dirty="0" smtClean="0"/>
              <a:t>oviembre</a:t>
            </a:r>
            <a:endParaRPr lang="en" sz="3000" dirty="0"/>
          </a:p>
        </p:txBody>
      </p:sp>
      <p:pic>
        <p:nvPicPr>
          <p:cNvPr id="147" name="Shape 147"/>
          <p:cNvPicPr preferRelativeResize="0"/>
          <p:nvPr/>
        </p:nvPicPr>
        <p:blipFill>
          <a:blip r:embed="rId4">
            <a:alphaModFix/>
          </a:blip>
          <a:stretch>
            <a:fillRect/>
          </a:stretch>
        </p:blipFill>
        <p:spPr>
          <a:xfrm>
            <a:off x="2940650" y="3484375"/>
            <a:ext cx="2398015" cy="14927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graphicFrame>
        <p:nvGraphicFramePr>
          <p:cNvPr id="152" name="Shape 152"/>
          <p:cNvGraphicFramePr/>
          <p:nvPr/>
        </p:nvGraphicFramePr>
        <p:xfrm>
          <a:off x="-5425" y="672850"/>
          <a:ext cx="5857075" cy="4304300"/>
        </p:xfrm>
        <a:graphic>
          <a:graphicData uri="http://schemas.openxmlformats.org/drawingml/2006/table">
            <a:tbl>
              <a:tblPr>
                <a:noFill/>
                <a:tableStyleId>{D5DA2361-35D8-461F-9766-A4B8984C5B68}</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53" name="Shape 153"/>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D</a:t>
            </a:r>
            <a:r>
              <a:rPr lang="en" sz="3000" dirty="0" smtClean="0"/>
              <a:t>iciembre</a:t>
            </a:r>
            <a:endParaRPr lang="en" sz="3000" dirty="0"/>
          </a:p>
        </p:txBody>
      </p:sp>
      <p:sp>
        <p:nvSpPr>
          <p:cNvPr id="154" name="Shape 154"/>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Las Navidades</a:t>
            </a:r>
          </a:p>
          <a:p>
            <a:pPr rtl="0">
              <a:spcBef>
                <a:spcPts val="0"/>
              </a:spcBef>
              <a:buNone/>
            </a:pPr>
            <a:endParaRPr sz="1300"/>
          </a:p>
          <a:p>
            <a:pPr rtl="0">
              <a:spcBef>
                <a:spcPts val="0"/>
              </a:spcBef>
              <a:buNone/>
            </a:pPr>
            <a:r>
              <a:rPr lang="en" sz="1300"/>
              <a:t>Date: December 25th, can extend to January 6th</a:t>
            </a:r>
          </a:p>
          <a:p>
            <a:pPr rtl="0">
              <a:spcBef>
                <a:spcPts val="0"/>
              </a:spcBef>
              <a:buNone/>
            </a:pPr>
            <a:endParaRPr sz="1300"/>
          </a:p>
          <a:p>
            <a:pPr rtl="0">
              <a:spcBef>
                <a:spcPts val="0"/>
              </a:spcBef>
              <a:buNone/>
            </a:pPr>
            <a:r>
              <a:rPr lang="en" sz="1300"/>
              <a:t>Las Navidades are celebrated throughout the entire Spanish-speaking world. This holiday is meant to celebrate the birth of the Lord Jesus Christ, in Bethlehem. Many families gather on December 24th, “la Nochebuena”, and stay with each other until midnight has passed. </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Peru- There are plays that celebrate the coming of “Los Reyes Magos”, or the Three Kings, that came to baby Jesus</a:t>
            </a:r>
          </a:p>
          <a:p>
            <a:pPr rtl="0">
              <a:spcBef>
                <a:spcPts val="0"/>
              </a:spcBef>
              <a:buNone/>
            </a:pPr>
            <a:endParaRPr sz="1300"/>
          </a:p>
          <a:p>
            <a:pPr lvl="0" rtl="0">
              <a:spcBef>
                <a:spcPts val="0"/>
              </a:spcBef>
              <a:buNone/>
            </a:pPr>
            <a:r>
              <a:rPr lang="en" sz="1300"/>
              <a:t>Espana- Huge parades extend throughout Christmas night in the streets of Madrid. Circus elephants play a key role in these parades</a:t>
            </a:r>
          </a:p>
        </p:txBody>
      </p:sp>
      <p:pic>
        <p:nvPicPr>
          <p:cNvPr id="155" name="Shape 155"/>
          <p:cNvPicPr preferRelativeResize="0"/>
          <p:nvPr/>
        </p:nvPicPr>
        <p:blipFill>
          <a:blip r:embed="rId3">
            <a:alphaModFix/>
          </a:blip>
          <a:stretch>
            <a:fillRect/>
          </a:stretch>
        </p:blipFill>
        <p:spPr>
          <a:xfrm>
            <a:off x="2748924" y="3465475"/>
            <a:ext cx="565725" cy="581475"/>
          </a:xfrm>
          <a:prstGeom prst="rect">
            <a:avLst/>
          </a:prstGeom>
          <a:noFill/>
          <a:ln>
            <a:noFill/>
          </a:ln>
        </p:spPr>
      </p:pic>
      <p:pic>
        <p:nvPicPr>
          <p:cNvPr id="156" name="Shape 156"/>
          <p:cNvPicPr preferRelativeResize="0"/>
          <p:nvPr/>
        </p:nvPicPr>
        <p:blipFill>
          <a:blip r:embed="rId4">
            <a:alphaModFix/>
          </a:blip>
          <a:stretch>
            <a:fillRect/>
          </a:stretch>
        </p:blipFill>
        <p:spPr>
          <a:xfrm>
            <a:off x="3575700" y="3558225"/>
            <a:ext cx="2258700" cy="1418924"/>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3"/>
            <a:ext cx="8229600" cy="857400"/>
          </a:xfrm>
          <a:prstGeom prst="rect">
            <a:avLst/>
          </a:prstGeom>
        </p:spPr>
        <p:txBody>
          <a:bodyPr lIns="91425" tIns="91425" rIns="91425" bIns="91425" anchor="b" anchorCtr="0">
            <a:noAutofit/>
          </a:bodyPr>
          <a:lstStyle/>
          <a:p>
            <a:pPr>
              <a:spcBef>
                <a:spcPts val="0"/>
              </a:spcBef>
              <a:buNone/>
            </a:pPr>
            <a:r>
              <a:rPr lang="en"/>
              <a:t>Glossary</a:t>
            </a:r>
          </a:p>
        </p:txBody>
      </p:sp>
      <p:sp>
        <p:nvSpPr>
          <p:cNvPr id="162" name="Shape 162"/>
          <p:cNvSpPr txBox="1">
            <a:spLocks noGrp="1"/>
          </p:cNvSpPr>
          <p:nvPr>
            <p:ph type="body" idx="1"/>
          </p:nvPr>
        </p:nvSpPr>
        <p:spPr>
          <a:xfrm>
            <a:off x="457200" y="778650"/>
            <a:ext cx="4082999" cy="4189499"/>
          </a:xfrm>
          <a:prstGeom prst="rect">
            <a:avLst/>
          </a:prstGeom>
        </p:spPr>
        <p:txBody>
          <a:bodyPr lIns="91425" tIns="91425" rIns="91425" bIns="91425" anchor="t" anchorCtr="0">
            <a:noAutofit/>
          </a:bodyPr>
          <a:lstStyle/>
          <a:p>
            <a:pPr rtl="0">
              <a:lnSpc>
                <a:spcPct val="100000"/>
              </a:lnSpc>
              <a:spcBef>
                <a:spcPts val="0"/>
              </a:spcBef>
              <a:buNone/>
            </a:pPr>
            <a:r>
              <a:rPr lang="en" sz="1400"/>
              <a:t>Las Doce Uvas- The 12 grapes, eaten on New Year’s</a:t>
            </a:r>
          </a:p>
          <a:p>
            <a:pPr rtl="0">
              <a:lnSpc>
                <a:spcPct val="100000"/>
              </a:lnSpc>
              <a:spcBef>
                <a:spcPts val="0"/>
              </a:spcBef>
              <a:buNone/>
            </a:pPr>
            <a:r>
              <a:rPr lang="en" sz="1400"/>
              <a:t>Cabezudos- Giant paper heads</a:t>
            </a:r>
          </a:p>
          <a:p>
            <a:pPr rtl="0">
              <a:lnSpc>
                <a:spcPct val="100000"/>
              </a:lnSpc>
              <a:spcBef>
                <a:spcPts val="0"/>
              </a:spcBef>
              <a:buNone/>
            </a:pPr>
            <a:r>
              <a:rPr lang="en" sz="1400"/>
              <a:t>Los Cascarones- Confetti-filled eggs</a:t>
            </a:r>
          </a:p>
          <a:p>
            <a:pPr rtl="0">
              <a:lnSpc>
                <a:spcPct val="100000"/>
              </a:lnSpc>
              <a:spcBef>
                <a:spcPts val="0"/>
              </a:spcBef>
              <a:buNone/>
            </a:pPr>
            <a:r>
              <a:rPr lang="en" sz="1400"/>
              <a:t>Los Bailarines- Dancers</a:t>
            </a:r>
          </a:p>
          <a:p>
            <a:pPr rtl="0">
              <a:lnSpc>
                <a:spcPct val="100000"/>
              </a:lnSpc>
              <a:spcBef>
                <a:spcPts val="0"/>
              </a:spcBef>
              <a:buNone/>
            </a:pPr>
            <a:r>
              <a:rPr lang="en" sz="1400"/>
              <a:t>Presidente- President</a:t>
            </a:r>
          </a:p>
          <a:p>
            <a:pPr rtl="0">
              <a:lnSpc>
                <a:spcPct val="100000"/>
              </a:lnSpc>
              <a:spcBef>
                <a:spcPts val="0"/>
              </a:spcBef>
              <a:buNone/>
            </a:pPr>
            <a:r>
              <a:rPr lang="en" sz="1400"/>
              <a:t>Fuegos Artificiales- Fireworks</a:t>
            </a:r>
          </a:p>
          <a:p>
            <a:pPr rtl="0">
              <a:lnSpc>
                <a:spcPct val="100000"/>
              </a:lnSpc>
              <a:spcBef>
                <a:spcPts val="0"/>
              </a:spcBef>
              <a:buNone/>
            </a:pPr>
            <a:r>
              <a:rPr lang="en" sz="1400"/>
              <a:t>Las Alfombras- Rugs</a:t>
            </a:r>
          </a:p>
          <a:p>
            <a:pPr rtl="0">
              <a:lnSpc>
                <a:spcPct val="100000"/>
              </a:lnSpc>
              <a:spcBef>
                <a:spcPts val="0"/>
              </a:spcBef>
              <a:buNone/>
            </a:pPr>
            <a:r>
              <a:rPr lang="en" sz="1400"/>
              <a:t>Fanesca- Traditional Ecuadorian Soup</a:t>
            </a:r>
          </a:p>
          <a:p>
            <a:pPr rtl="0">
              <a:lnSpc>
                <a:spcPct val="100000"/>
              </a:lnSpc>
              <a:spcBef>
                <a:spcPts val="0"/>
              </a:spcBef>
              <a:buNone/>
            </a:pPr>
            <a:r>
              <a:rPr lang="en" sz="1400"/>
              <a:t>Batalla- Battle</a:t>
            </a:r>
          </a:p>
          <a:p>
            <a:pPr rtl="0">
              <a:lnSpc>
                <a:spcPct val="100000"/>
              </a:lnSpc>
              <a:spcBef>
                <a:spcPts val="0"/>
              </a:spcBef>
              <a:buNone/>
            </a:pPr>
            <a:r>
              <a:rPr lang="en" sz="1400"/>
              <a:t>La Reconstruccion- Reenactment</a:t>
            </a:r>
          </a:p>
          <a:p>
            <a:pPr rtl="0">
              <a:lnSpc>
                <a:spcPct val="100000"/>
              </a:lnSpc>
              <a:spcBef>
                <a:spcPts val="0"/>
              </a:spcBef>
              <a:buNone/>
            </a:pPr>
            <a:r>
              <a:rPr lang="en" sz="1400"/>
              <a:t>El Sol- The Sun</a:t>
            </a:r>
          </a:p>
          <a:p>
            <a:pPr>
              <a:lnSpc>
                <a:spcPct val="100000"/>
              </a:lnSpc>
              <a:spcBef>
                <a:spcPts val="0"/>
              </a:spcBef>
              <a:buNone/>
            </a:pPr>
            <a:r>
              <a:rPr lang="en" sz="1400"/>
              <a:t>Los Incas- Incas, ancient South American people</a:t>
            </a:r>
          </a:p>
        </p:txBody>
      </p:sp>
      <p:sp>
        <p:nvSpPr>
          <p:cNvPr id="163" name="Shape 163"/>
          <p:cNvSpPr txBox="1"/>
          <p:nvPr/>
        </p:nvSpPr>
        <p:spPr>
          <a:xfrm>
            <a:off x="4540200" y="778650"/>
            <a:ext cx="3947999" cy="4233300"/>
          </a:xfrm>
          <a:prstGeom prst="rect">
            <a:avLst/>
          </a:prstGeom>
          <a:noFill/>
          <a:ln>
            <a:noFill/>
          </a:ln>
        </p:spPr>
        <p:txBody>
          <a:bodyPr lIns="91425" tIns="91425" rIns="91425" bIns="91425" anchor="t" anchorCtr="0">
            <a:noAutofit/>
          </a:bodyPr>
          <a:lstStyle/>
          <a:p>
            <a:pPr rtl="0">
              <a:lnSpc>
                <a:spcPct val="150000"/>
              </a:lnSpc>
              <a:spcBef>
                <a:spcPts val="0"/>
              </a:spcBef>
              <a:buNone/>
            </a:pPr>
            <a:r>
              <a:rPr lang="en"/>
              <a:t>La Independencia- Independence</a:t>
            </a:r>
          </a:p>
          <a:p>
            <a:pPr rtl="0">
              <a:lnSpc>
                <a:spcPct val="150000"/>
              </a:lnSpc>
              <a:spcBef>
                <a:spcPts val="0"/>
              </a:spcBef>
              <a:buNone/>
            </a:pPr>
            <a:r>
              <a:rPr lang="en"/>
              <a:t>El Libertador- The Liberator</a:t>
            </a:r>
          </a:p>
          <a:p>
            <a:pPr rtl="0">
              <a:lnSpc>
                <a:spcPct val="150000"/>
              </a:lnSpc>
              <a:spcBef>
                <a:spcPts val="0"/>
              </a:spcBef>
              <a:buNone/>
            </a:pPr>
            <a:r>
              <a:rPr lang="en"/>
              <a:t>Las Carretas- Horse-Drawn Carriages</a:t>
            </a:r>
          </a:p>
          <a:p>
            <a:pPr rtl="0">
              <a:lnSpc>
                <a:spcPct val="150000"/>
              </a:lnSpc>
              <a:spcBef>
                <a:spcPts val="0"/>
              </a:spcBef>
              <a:buNone/>
            </a:pPr>
            <a:r>
              <a:rPr lang="en"/>
              <a:t>El Paseo- A Walk, Stroll, or Ride</a:t>
            </a:r>
          </a:p>
          <a:p>
            <a:pPr rtl="0">
              <a:lnSpc>
                <a:spcPct val="150000"/>
              </a:lnSpc>
              <a:spcBef>
                <a:spcPts val="0"/>
              </a:spcBef>
              <a:buNone/>
            </a:pPr>
            <a:r>
              <a:rPr lang="en"/>
              <a:t>El Grito- The Shout</a:t>
            </a:r>
          </a:p>
          <a:p>
            <a:pPr rtl="0">
              <a:lnSpc>
                <a:spcPct val="150000"/>
              </a:lnSpc>
              <a:spcBef>
                <a:spcPts val="0"/>
              </a:spcBef>
              <a:buNone/>
            </a:pPr>
            <a:r>
              <a:rPr lang="en"/>
              <a:t>La Antorcha- The Torch</a:t>
            </a:r>
          </a:p>
          <a:p>
            <a:pPr rtl="0">
              <a:lnSpc>
                <a:spcPct val="150000"/>
              </a:lnSpc>
              <a:spcBef>
                <a:spcPts val="0"/>
              </a:spcBef>
              <a:buNone/>
            </a:pPr>
            <a:r>
              <a:rPr lang="en"/>
              <a:t>Cristobal Colon- Christopher Columbus</a:t>
            </a:r>
          </a:p>
          <a:p>
            <a:pPr rtl="0">
              <a:lnSpc>
                <a:spcPct val="150000"/>
              </a:lnSpc>
              <a:spcBef>
                <a:spcPts val="0"/>
              </a:spcBef>
              <a:buNone/>
            </a:pPr>
            <a:r>
              <a:rPr lang="en"/>
              <a:t>La Hispanidad- The Cultural Community</a:t>
            </a:r>
          </a:p>
          <a:p>
            <a:pPr rtl="0">
              <a:lnSpc>
                <a:spcPct val="150000"/>
              </a:lnSpc>
              <a:spcBef>
                <a:spcPts val="0"/>
              </a:spcBef>
              <a:buNone/>
            </a:pPr>
            <a:r>
              <a:rPr lang="en"/>
              <a:t>La Cometa- The Kite</a:t>
            </a:r>
          </a:p>
          <a:p>
            <a:pPr rtl="0">
              <a:lnSpc>
                <a:spcPct val="150000"/>
              </a:lnSpc>
              <a:spcBef>
                <a:spcPts val="0"/>
              </a:spcBef>
              <a:buNone/>
            </a:pPr>
            <a:r>
              <a:rPr lang="en"/>
              <a:t>Los Bancos- The Banks</a:t>
            </a:r>
          </a:p>
          <a:p>
            <a:pPr rtl="0">
              <a:lnSpc>
                <a:spcPct val="150000"/>
              </a:lnSpc>
              <a:spcBef>
                <a:spcPts val="0"/>
              </a:spcBef>
              <a:buNone/>
            </a:pPr>
            <a:r>
              <a:rPr lang="en"/>
              <a:t>La Nochebuena- Christmas Eve</a:t>
            </a:r>
          </a:p>
          <a:p>
            <a:pPr>
              <a:lnSpc>
                <a:spcPct val="150000"/>
              </a:lnSpc>
              <a:spcBef>
                <a:spcPts val="0"/>
              </a:spcBef>
              <a:buNone/>
            </a:pPr>
            <a:r>
              <a:rPr lang="en"/>
              <a:t>Los Reyes Magos- The Three Kings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Citations</a:t>
            </a:r>
          </a:p>
        </p:txBody>
      </p:sp>
      <p:sp>
        <p:nvSpPr>
          <p:cNvPr id="169" name="Shape 16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sz="2000"/>
              <a:t>"Major Holidays and Celebrations of Spanish-Speaking Countries." - Agricultura Y Recursos Naturales. Web. 22 Nov. 2014. . </a:t>
            </a:r>
          </a:p>
          <a:p>
            <a:pPr rtl="0">
              <a:spcBef>
                <a:spcPts val="0"/>
              </a:spcBef>
              <a:buNone/>
            </a:pPr>
            <a:endParaRPr sz="2000"/>
          </a:p>
          <a:p>
            <a:pPr rtl="0">
              <a:spcBef>
                <a:spcPts val="0"/>
              </a:spcBef>
              <a:buNone/>
            </a:pPr>
            <a:r>
              <a:rPr lang="en" sz="2000"/>
              <a:t>"Tools and Resources." Oxford Language Dictionaries Online. Web. 23 Nov. 2014. . </a:t>
            </a:r>
          </a:p>
          <a:p>
            <a:pPr rtl="0">
              <a:spcBef>
                <a:spcPts val="0"/>
              </a:spcBef>
              <a:buNone/>
            </a:pPr>
            <a:endParaRPr sz="2000"/>
          </a:p>
          <a:p>
            <a:pPr>
              <a:spcBef>
                <a:spcPts val="0"/>
              </a:spcBef>
              <a:buNone/>
            </a:pPr>
            <a:r>
              <a:rPr lang="en" sz="2000"/>
              <a:t>"Spanish Holidays." List and Description of Public Holidays of Spanish Speaking Countries. Web. 23 Nov. 2014. .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graphicFrame>
        <p:nvGraphicFramePr>
          <p:cNvPr id="29" name="Shape 29"/>
          <p:cNvGraphicFramePr/>
          <p:nvPr/>
        </p:nvGraphicFramePr>
        <p:xfrm>
          <a:off x="0" y="419600"/>
          <a:ext cx="5857075" cy="4304300"/>
        </p:xfrm>
        <a:graphic>
          <a:graphicData uri="http://schemas.openxmlformats.org/drawingml/2006/table">
            <a:tbl>
              <a:tblPr>
                <a:noFill/>
                <a:tableStyleId>{5101D3D8-703E-4FC6-98EB-1EF8A1FFD870}</a:tableStyleId>
              </a:tblPr>
              <a:tblGrid>
                <a:gridCol w="836725"/>
                <a:gridCol w="836725"/>
                <a:gridCol w="836725"/>
                <a:gridCol w="836725"/>
                <a:gridCol w="836725"/>
                <a:gridCol w="836725"/>
                <a:gridCol w="836725"/>
              </a:tblGrid>
              <a:tr h="738425">
                <a:tc>
                  <a:txBody>
                    <a:bodyPr/>
                    <a:lstStyle/>
                    <a:p>
                      <a:pPr>
                        <a:spcBef>
                          <a:spcPts val="0"/>
                        </a:spcBef>
                        <a:buNone/>
                      </a:pPr>
                      <a:r>
                        <a:rPr lang="en" sz="1200"/>
                        <a:t>1</a:t>
                      </a:r>
                    </a:p>
                  </a:txBody>
                  <a:tcPr marL="91425" marR="91425" marT="91425" marB="91425"/>
                </a:tc>
                <a:tc>
                  <a:txBody>
                    <a:bodyPr/>
                    <a:lstStyle/>
                    <a:p>
                      <a:pPr>
                        <a:spcBef>
                          <a:spcPts val="0"/>
                        </a:spcBef>
                        <a:buNone/>
                      </a:pPr>
                      <a:r>
                        <a:rPr lang="en" sz="1200"/>
                        <a:t>2</a:t>
                      </a:r>
                    </a:p>
                  </a:txBody>
                  <a:tcPr marL="91425" marR="91425" marT="91425" marB="91425"/>
                </a:tc>
                <a:tc>
                  <a:txBody>
                    <a:bodyPr/>
                    <a:lstStyle/>
                    <a:p>
                      <a:pPr>
                        <a:spcBef>
                          <a:spcPts val="0"/>
                        </a:spcBef>
                        <a:buNone/>
                      </a:pPr>
                      <a:r>
                        <a:rPr lang="en" sz="1200"/>
                        <a:t>3</a:t>
                      </a:r>
                    </a:p>
                  </a:txBody>
                  <a:tcPr marL="91425" marR="91425" marT="91425" marB="91425"/>
                </a:tc>
                <a:tc>
                  <a:txBody>
                    <a:bodyPr/>
                    <a:lstStyle/>
                    <a:p>
                      <a:pPr>
                        <a:spcBef>
                          <a:spcPts val="0"/>
                        </a:spcBef>
                        <a:buNone/>
                      </a:pPr>
                      <a:r>
                        <a:rPr lang="en" sz="1200"/>
                        <a:t>4</a:t>
                      </a:r>
                    </a:p>
                  </a:txBody>
                  <a:tcPr marL="91425" marR="91425" marT="91425" marB="91425"/>
                </a:tc>
                <a:tc>
                  <a:txBody>
                    <a:bodyPr/>
                    <a:lstStyle/>
                    <a:p>
                      <a:pPr>
                        <a:spcBef>
                          <a:spcPts val="0"/>
                        </a:spcBef>
                        <a:buNone/>
                      </a:pPr>
                      <a:r>
                        <a:rPr lang="en" sz="1200"/>
                        <a:t>5</a:t>
                      </a:r>
                    </a:p>
                  </a:txBody>
                  <a:tcPr marL="91425" marR="91425" marT="91425" marB="91425"/>
                </a:tc>
                <a:tc>
                  <a:txBody>
                    <a:bodyPr/>
                    <a:lstStyle/>
                    <a:p>
                      <a:pPr>
                        <a:spcBef>
                          <a:spcPts val="0"/>
                        </a:spcBef>
                        <a:buNone/>
                      </a:pPr>
                      <a:r>
                        <a:rPr lang="en" sz="1200"/>
                        <a:t>6</a:t>
                      </a:r>
                    </a:p>
                  </a:txBody>
                  <a:tcPr marL="91425" marR="91425" marT="91425" marB="91425"/>
                </a:tc>
                <a:tc>
                  <a:txBody>
                    <a:bodyPr/>
                    <a:lstStyle/>
                    <a:p>
                      <a:pPr>
                        <a:spcBef>
                          <a:spcPts val="0"/>
                        </a:spcBef>
                        <a:buNone/>
                      </a:pPr>
                      <a:r>
                        <a:rPr lang="en" sz="1200"/>
                        <a:t>7</a:t>
                      </a:r>
                    </a:p>
                  </a:txBody>
                  <a:tcPr marL="91425" marR="91425" marT="91425" marB="91425"/>
                </a:tc>
              </a:tr>
              <a:tr h="882650">
                <a:tc>
                  <a:txBody>
                    <a:bodyPr/>
                    <a:lstStyle/>
                    <a:p>
                      <a:pPr>
                        <a:spcBef>
                          <a:spcPts val="0"/>
                        </a:spcBef>
                        <a:buNone/>
                      </a:pPr>
                      <a:r>
                        <a:rPr lang="en"/>
                        <a:t>8</a:t>
                      </a:r>
                    </a:p>
                  </a:txBody>
                  <a:tcPr marL="91425" marR="91425" marT="91425" marB="91425"/>
                </a:tc>
                <a:tc>
                  <a:txBody>
                    <a:bodyPr/>
                    <a:lstStyle/>
                    <a:p>
                      <a:pPr>
                        <a:spcBef>
                          <a:spcPts val="0"/>
                        </a:spcBef>
                        <a:buNone/>
                      </a:pPr>
                      <a:r>
                        <a:rPr lang="en"/>
                        <a:t>9</a:t>
                      </a:r>
                    </a:p>
                  </a:txBody>
                  <a:tcPr marL="91425" marR="91425" marT="91425" marB="91425"/>
                </a:tc>
                <a:tc>
                  <a:txBody>
                    <a:bodyPr/>
                    <a:lstStyle/>
                    <a:p>
                      <a:pPr>
                        <a:spcBef>
                          <a:spcPts val="0"/>
                        </a:spcBef>
                        <a:buNone/>
                      </a:pPr>
                      <a:r>
                        <a:rPr lang="en"/>
                        <a:t>10</a:t>
                      </a:r>
                    </a:p>
                  </a:txBody>
                  <a:tcPr marL="91425" marR="91425" marT="91425" marB="91425"/>
                </a:tc>
                <a:tc>
                  <a:txBody>
                    <a:bodyPr/>
                    <a:lstStyle/>
                    <a:p>
                      <a:pPr>
                        <a:spcBef>
                          <a:spcPts val="0"/>
                        </a:spcBef>
                        <a:buNone/>
                      </a:pPr>
                      <a:r>
                        <a:rPr lang="en"/>
                        <a:t>11</a:t>
                      </a:r>
                    </a:p>
                  </a:txBody>
                  <a:tcPr marL="91425" marR="91425" marT="91425" marB="91425"/>
                </a:tc>
                <a:tc>
                  <a:txBody>
                    <a:bodyPr/>
                    <a:lstStyle/>
                    <a:p>
                      <a:pPr>
                        <a:spcBef>
                          <a:spcPts val="0"/>
                        </a:spcBef>
                        <a:buNone/>
                      </a:pPr>
                      <a:r>
                        <a:rPr lang="en"/>
                        <a:t>12</a:t>
                      </a:r>
                    </a:p>
                  </a:txBody>
                  <a:tcPr marL="91425" marR="91425" marT="91425" marB="91425"/>
                </a:tc>
                <a:tc>
                  <a:txBody>
                    <a:bodyPr/>
                    <a:lstStyle/>
                    <a:p>
                      <a:pPr>
                        <a:spcBef>
                          <a:spcPts val="0"/>
                        </a:spcBef>
                        <a:buNone/>
                      </a:pPr>
                      <a:r>
                        <a:rPr lang="en"/>
                        <a:t>13</a:t>
                      </a:r>
                    </a:p>
                  </a:txBody>
                  <a:tcPr marL="91425" marR="91425" marT="91425" marB="91425"/>
                </a:tc>
                <a:tc>
                  <a:txBody>
                    <a:bodyPr/>
                    <a:lstStyle/>
                    <a:p>
                      <a:pPr>
                        <a:spcBef>
                          <a:spcPts val="0"/>
                        </a:spcBef>
                        <a:buNone/>
                      </a:pPr>
                      <a:r>
                        <a:rPr lang="en"/>
                        <a:t>14</a:t>
                      </a:r>
                    </a:p>
                  </a:txBody>
                  <a:tcPr marL="91425" marR="91425" marT="91425" marB="91425"/>
                </a:tc>
              </a:tr>
              <a:tr h="882650">
                <a:tc>
                  <a:txBody>
                    <a:bodyPr/>
                    <a:lstStyle/>
                    <a:p>
                      <a:pPr>
                        <a:spcBef>
                          <a:spcPts val="0"/>
                        </a:spcBef>
                        <a:buNone/>
                      </a:pPr>
                      <a:r>
                        <a:rPr lang="en"/>
                        <a:t>15</a:t>
                      </a:r>
                    </a:p>
                  </a:txBody>
                  <a:tcPr marL="91425" marR="91425" marT="91425" marB="91425"/>
                </a:tc>
                <a:tc>
                  <a:txBody>
                    <a:bodyPr/>
                    <a:lstStyle/>
                    <a:p>
                      <a:pPr>
                        <a:spcBef>
                          <a:spcPts val="0"/>
                        </a:spcBef>
                        <a:buNone/>
                      </a:pPr>
                      <a:r>
                        <a:rPr lang="en"/>
                        <a:t>16</a:t>
                      </a:r>
                    </a:p>
                  </a:txBody>
                  <a:tcPr marL="91425" marR="91425" marT="91425" marB="91425"/>
                </a:tc>
                <a:tc>
                  <a:txBody>
                    <a:bodyPr/>
                    <a:lstStyle/>
                    <a:p>
                      <a:pPr>
                        <a:spcBef>
                          <a:spcPts val="0"/>
                        </a:spcBef>
                        <a:buNone/>
                      </a:pPr>
                      <a:r>
                        <a:rPr lang="en"/>
                        <a:t>17</a:t>
                      </a:r>
                    </a:p>
                  </a:txBody>
                  <a:tcPr marL="91425" marR="91425" marT="91425" marB="91425"/>
                </a:tc>
                <a:tc>
                  <a:txBody>
                    <a:bodyPr/>
                    <a:lstStyle/>
                    <a:p>
                      <a:pPr>
                        <a:spcBef>
                          <a:spcPts val="0"/>
                        </a:spcBef>
                        <a:buNone/>
                      </a:pPr>
                      <a:r>
                        <a:rPr lang="en"/>
                        <a:t>18</a:t>
                      </a:r>
                    </a:p>
                  </a:txBody>
                  <a:tcPr marL="91425" marR="91425" marT="91425" marB="91425"/>
                </a:tc>
                <a:tc>
                  <a:txBody>
                    <a:bodyPr/>
                    <a:lstStyle/>
                    <a:p>
                      <a:pPr>
                        <a:spcBef>
                          <a:spcPts val="0"/>
                        </a:spcBef>
                        <a:buNone/>
                      </a:pPr>
                      <a:r>
                        <a:rPr lang="en"/>
                        <a:t>19</a:t>
                      </a:r>
                    </a:p>
                  </a:txBody>
                  <a:tcPr marL="91425" marR="91425" marT="91425" marB="91425"/>
                </a:tc>
                <a:tc>
                  <a:txBody>
                    <a:bodyPr/>
                    <a:lstStyle/>
                    <a:p>
                      <a:pPr>
                        <a:spcBef>
                          <a:spcPts val="0"/>
                        </a:spcBef>
                        <a:buNone/>
                      </a:pPr>
                      <a:r>
                        <a:rPr lang="en"/>
                        <a:t>20</a:t>
                      </a:r>
                    </a:p>
                  </a:txBody>
                  <a:tcPr marL="91425" marR="91425" marT="91425" marB="91425"/>
                </a:tc>
                <a:tc>
                  <a:txBody>
                    <a:bodyPr/>
                    <a:lstStyle/>
                    <a:p>
                      <a:pPr>
                        <a:spcBef>
                          <a:spcPts val="0"/>
                        </a:spcBef>
                        <a:buNone/>
                      </a:pPr>
                      <a:r>
                        <a:rPr lang="en"/>
                        <a:t>21</a:t>
                      </a:r>
                    </a:p>
                  </a:txBody>
                  <a:tcPr marL="91425" marR="91425" marT="91425" marB="91425"/>
                </a:tc>
              </a:tr>
              <a:tr h="917925">
                <a:tc>
                  <a:txBody>
                    <a:bodyPr/>
                    <a:lstStyle/>
                    <a:p>
                      <a:pPr>
                        <a:spcBef>
                          <a:spcPts val="0"/>
                        </a:spcBef>
                        <a:buNone/>
                      </a:pPr>
                      <a:r>
                        <a:rPr lang="en"/>
                        <a:t>22</a:t>
                      </a:r>
                    </a:p>
                  </a:txBody>
                  <a:tcPr marL="91425" marR="91425" marT="91425" marB="91425"/>
                </a:tc>
                <a:tc>
                  <a:txBody>
                    <a:bodyPr/>
                    <a:lstStyle/>
                    <a:p>
                      <a:pPr>
                        <a:spcBef>
                          <a:spcPts val="0"/>
                        </a:spcBef>
                        <a:buNone/>
                      </a:pPr>
                      <a:r>
                        <a:rPr lang="en"/>
                        <a:t>23</a:t>
                      </a:r>
                    </a:p>
                  </a:txBody>
                  <a:tcPr marL="91425" marR="91425" marT="91425" marB="91425"/>
                </a:tc>
                <a:tc>
                  <a:txBody>
                    <a:bodyPr/>
                    <a:lstStyle/>
                    <a:p>
                      <a:pPr>
                        <a:spcBef>
                          <a:spcPts val="0"/>
                        </a:spcBef>
                        <a:buNone/>
                      </a:pPr>
                      <a:r>
                        <a:rPr lang="en"/>
                        <a:t>24</a:t>
                      </a:r>
                    </a:p>
                  </a:txBody>
                  <a:tcPr marL="91425" marR="91425" marT="91425" marB="91425"/>
                </a:tc>
                <a:tc>
                  <a:txBody>
                    <a:bodyPr/>
                    <a:lstStyle/>
                    <a:p>
                      <a:pPr>
                        <a:spcBef>
                          <a:spcPts val="0"/>
                        </a:spcBef>
                        <a:buNone/>
                      </a:pPr>
                      <a:r>
                        <a:rPr lang="en"/>
                        <a:t>25</a:t>
                      </a:r>
                    </a:p>
                  </a:txBody>
                  <a:tcPr marL="91425" marR="91425" marT="91425" marB="91425"/>
                </a:tc>
                <a:tc>
                  <a:txBody>
                    <a:bodyPr/>
                    <a:lstStyle/>
                    <a:p>
                      <a:pPr>
                        <a:spcBef>
                          <a:spcPts val="0"/>
                        </a:spcBef>
                        <a:buNone/>
                      </a:pPr>
                      <a:r>
                        <a:rPr lang="en"/>
                        <a:t>26</a:t>
                      </a:r>
                    </a:p>
                  </a:txBody>
                  <a:tcPr marL="91425" marR="91425" marT="91425" marB="91425"/>
                </a:tc>
                <a:tc>
                  <a:txBody>
                    <a:bodyPr/>
                    <a:lstStyle/>
                    <a:p>
                      <a:pPr>
                        <a:spcBef>
                          <a:spcPts val="0"/>
                        </a:spcBef>
                        <a:buNone/>
                      </a:pPr>
                      <a:r>
                        <a:rPr lang="en"/>
                        <a:t>27</a:t>
                      </a:r>
                    </a:p>
                  </a:txBody>
                  <a:tcPr marL="91425" marR="91425" marT="91425" marB="91425"/>
                </a:tc>
                <a:tc>
                  <a:txBody>
                    <a:bodyPr/>
                    <a:lstStyle/>
                    <a:p>
                      <a:pPr>
                        <a:spcBef>
                          <a:spcPts val="0"/>
                        </a:spcBef>
                        <a:buNone/>
                      </a:pPr>
                      <a:r>
                        <a:rPr lang="en"/>
                        <a:t>28</a:t>
                      </a:r>
                    </a:p>
                  </a:txBody>
                  <a:tcPr marL="91425" marR="91425" marT="91425" marB="91425"/>
                </a:tc>
              </a:tr>
              <a:tr h="882650">
                <a:tc>
                  <a:txBody>
                    <a:bodyPr/>
                    <a:lstStyle/>
                    <a:p>
                      <a:pPr>
                        <a:spcBef>
                          <a:spcPts val="0"/>
                        </a:spcBef>
                        <a:buNone/>
                      </a:pPr>
                      <a:r>
                        <a:rPr lang="en"/>
                        <a:t>29</a:t>
                      </a:r>
                    </a:p>
                  </a:txBody>
                  <a:tcPr marL="91425" marR="91425" marT="91425" marB="91425"/>
                </a:tc>
                <a:tc>
                  <a:txBody>
                    <a:bodyPr/>
                    <a:lstStyle/>
                    <a:p>
                      <a:pPr>
                        <a:spcBef>
                          <a:spcPts val="0"/>
                        </a:spcBef>
                        <a:buNone/>
                      </a:pPr>
                      <a:r>
                        <a:rPr lang="en"/>
                        <a:t>30</a:t>
                      </a:r>
                    </a:p>
                  </a:txBody>
                  <a:tcPr marL="91425" marR="91425" marT="91425" marB="91425"/>
                </a:tc>
                <a:tc>
                  <a:txBody>
                    <a:bodyPr/>
                    <a:lstStyle/>
                    <a:p>
                      <a:pPr>
                        <a:spcBef>
                          <a:spcPts val="0"/>
                        </a:spcBef>
                        <a:buNone/>
                      </a:pPr>
                      <a:r>
                        <a:rPr lang="en"/>
                        <a:t>31</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30" name="Shape 30"/>
          <p:cNvSpPr txBox="1"/>
          <p:nvPr/>
        </p:nvSpPr>
        <p:spPr>
          <a:xfrm>
            <a:off x="226525" y="-102100"/>
            <a:ext cx="5033699" cy="635999"/>
          </a:xfrm>
          <a:prstGeom prst="rect">
            <a:avLst/>
          </a:prstGeom>
          <a:noFill/>
          <a:ln>
            <a:noFill/>
          </a:ln>
        </p:spPr>
        <p:txBody>
          <a:bodyPr lIns="91425" tIns="91425" rIns="91425" bIns="91425" anchor="t" anchorCtr="0">
            <a:noAutofit/>
          </a:bodyPr>
          <a:lstStyle/>
          <a:p>
            <a:pPr algn="ctr">
              <a:spcBef>
                <a:spcPts val="0"/>
              </a:spcBef>
              <a:buNone/>
            </a:pPr>
            <a:r>
              <a:rPr lang="en" sz="3000" dirty="0"/>
              <a:t>E</a:t>
            </a:r>
            <a:r>
              <a:rPr lang="en" sz="3000" dirty="0" smtClean="0"/>
              <a:t>nero</a:t>
            </a:r>
            <a:endParaRPr lang="en" sz="3000" dirty="0"/>
          </a:p>
        </p:txBody>
      </p:sp>
      <p:sp>
        <p:nvSpPr>
          <p:cNvPr id="31" name="Shape 31"/>
          <p:cNvSpPr txBox="1"/>
          <p:nvPr/>
        </p:nvSpPr>
        <p:spPr>
          <a:xfrm>
            <a:off x="5851650" y="-102100"/>
            <a:ext cx="3309599" cy="5143499"/>
          </a:xfrm>
          <a:prstGeom prst="rect">
            <a:avLst/>
          </a:prstGeom>
          <a:noFill/>
          <a:ln>
            <a:noFill/>
          </a:ln>
        </p:spPr>
        <p:txBody>
          <a:bodyPr lIns="91425" tIns="91425" rIns="91425" bIns="91425" anchor="t" anchorCtr="0">
            <a:noAutofit/>
          </a:bodyPr>
          <a:lstStyle/>
          <a:p>
            <a:pPr rtl="0">
              <a:spcBef>
                <a:spcPts val="0"/>
              </a:spcBef>
              <a:buNone/>
            </a:pPr>
            <a:r>
              <a:rPr lang="en" sz="2400"/>
              <a:t>Ano Nuevo</a:t>
            </a:r>
          </a:p>
          <a:p>
            <a:pPr rtl="0">
              <a:spcBef>
                <a:spcPts val="0"/>
              </a:spcBef>
              <a:buNone/>
            </a:pPr>
            <a:endParaRPr sz="1300"/>
          </a:p>
          <a:p>
            <a:pPr rtl="0">
              <a:spcBef>
                <a:spcPts val="0"/>
              </a:spcBef>
              <a:buNone/>
            </a:pPr>
            <a:r>
              <a:rPr lang="en" sz="1300"/>
              <a:t>Date: January 1st	</a:t>
            </a:r>
          </a:p>
          <a:p>
            <a:pPr rtl="0">
              <a:spcBef>
                <a:spcPts val="0"/>
              </a:spcBef>
              <a:buNone/>
            </a:pPr>
            <a:endParaRPr sz="1300"/>
          </a:p>
          <a:p>
            <a:pPr lvl="0" rtl="0">
              <a:spcBef>
                <a:spcPts val="0"/>
              </a:spcBef>
              <a:buClr>
                <a:schemeClr val="dk1"/>
              </a:buClr>
              <a:buSzPct val="84615"/>
              <a:buFont typeface="Arial"/>
              <a:buNone/>
            </a:pPr>
            <a:r>
              <a:rPr lang="en" sz="1300"/>
              <a:t>Ano Nuevo is celebrated throughout every Spanish-speaking country. </a:t>
            </a:r>
            <a:r>
              <a:rPr lang="en" sz="1300">
                <a:solidFill>
                  <a:schemeClr val="dk1"/>
                </a:solidFill>
              </a:rPr>
              <a:t>The purpose of Ano Nuevo is to bid farewell to the old year and welcome the new and coming year.</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Espana- Eating 12 grapes for each stroke of midnight “las doce uvas”</a:t>
            </a:r>
          </a:p>
          <a:p>
            <a:pPr rtl="0">
              <a:spcBef>
                <a:spcPts val="0"/>
              </a:spcBef>
              <a:buNone/>
            </a:pPr>
            <a:endParaRPr sz="1300"/>
          </a:p>
          <a:p>
            <a:pPr rtl="0">
              <a:spcBef>
                <a:spcPts val="0"/>
              </a:spcBef>
              <a:buNone/>
            </a:pPr>
            <a:r>
              <a:rPr lang="en" sz="1300"/>
              <a:t>Peru- Touching a Chinese Lion for good luck		</a:t>
            </a:r>
          </a:p>
          <a:p>
            <a:pPr rtl="0">
              <a:spcBef>
                <a:spcPts val="0"/>
              </a:spcBef>
              <a:buNone/>
            </a:pPr>
            <a:endParaRPr sz="1300"/>
          </a:p>
          <a:p>
            <a:pPr rtl="0">
              <a:spcBef>
                <a:spcPts val="0"/>
              </a:spcBef>
              <a:buNone/>
            </a:pPr>
            <a:r>
              <a:rPr lang="en" sz="1300"/>
              <a:t>Colombia- Making paper cutouts representing the “ano viejo” and burning them at midnight</a:t>
            </a:r>
          </a:p>
          <a:p>
            <a:pPr rtl="0">
              <a:spcBef>
                <a:spcPts val="0"/>
              </a:spcBef>
              <a:buNone/>
            </a:pPr>
            <a:endParaRPr sz="1300"/>
          </a:p>
          <a:p>
            <a:pPr>
              <a:spcBef>
                <a:spcPts val="0"/>
              </a:spcBef>
              <a:buNone/>
            </a:pPr>
            <a:r>
              <a:rPr lang="en" sz="1300"/>
              <a:t>Guatemala- Putting on giant heads “cabezudos” for the folkloric “Dance of the Giants”</a:t>
            </a:r>
          </a:p>
        </p:txBody>
      </p:sp>
      <p:pic>
        <p:nvPicPr>
          <p:cNvPr id="32" name="Shape 32"/>
          <p:cNvPicPr preferRelativeResize="0"/>
          <p:nvPr/>
        </p:nvPicPr>
        <p:blipFill>
          <a:blip r:embed="rId3">
            <a:alphaModFix/>
          </a:blip>
          <a:stretch>
            <a:fillRect/>
          </a:stretch>
        </p:blipFill>
        <p:spPr>
          <a:xfrm>
            <a:off x="226524" y="533900"/>
            <a:ext cx="565725" cy="581475"/>
          </a:xfrm>
          <a:prstGeom prst="rect">
            <a:avLst/>
          </a:prstGeom>
          <a:noFill/>
          <a:ln>
            <a:noFill/>
          </a:ln>
        </p:spPr>
      </p:pic>
      <p:pic>
        <p:nvPicPr>
          <p:cNvPr id="33" name="Shape 33"/>
          <p:cNvPicPr preferRelativeResize="0"/>
          <p:nvPr/>
        </p:nvPicPr>
        <p:blipFill rotWithShape="1">
          <a:blip r:embed="rId4">
            <a:alphaModFix/>
          </a:blip>
          <a:srcRect/>
          <a:stretch/>
        </p:blipFill>
        <p:spPr>
          <a:xfrm flipH="1">
            <a:off x="4060425" y="3339063"/>
            <a:ext cx="1199811" cy="1771775"/>
          </a:xfrm>
          <a:prstGeom prst="rect">
            <a:avLst/>
          </a:prstGeom>
          <a:noFill/>
          <a:ln>
            <a:noFill/>
          </a:ln>
        </p:spPr>
      </p:pic>
      <p:pic>
        <p:nvPicPr>
          <p:cNvPr id="34" name="Shape 34"/>
          <p:cNvPicPr preferRelativeResize="0"/>
          <p:nvPr/>
        </p:nvPicPr>
        <p:blipFill>
          <a:blip r:embed="rId5">
            <a:alphaModFix/>
          </a:blip>
          <a:stretch>
            <a:fillRect/>
          </a:stretch>
        </p:blipFill>
        <p:spPr>
          <a:xfrm>
            <a:off x="2093487" y="3306400"/>
            <a:ext cx="1670099" cy="18371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graphicFrame>
        <p:nvGraphicFramePr>
          <p:cNvPr id="39" name="Shape 39"/>
          <p:cNvGraphicFramePr/>
          <p:nvPr/>
        </p:nvGraphicFramePr>
        <p:xfrm>
          <a:off x="0" y="463475"/>
          <a:ext cx="5857075" cy="4304300"/>
        </p:xfrm>
        <a:graphic>
          <a:graphicData uri="http://schemas.openxmlformats.org/drawingml/2006/table">
            <a:tbl>
              <a:tblPr>
                <a:noFill/>
                <a:tableStyleId>{9F361DDF-6902-4515-9107-7C9467EA5190}</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40" name="Shape 40"/>
          <p:cNvSpPr txBox="1"/>
          <p:nvPr/>
        </p:nvSpPr>
        <p:spPr>
          <a:xfrm>
            <a:off x="241275" y="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F</a:t>
            </a:r>
            <a:r>
              <a:rPr lang="en" sz="3000" dirty="0" smtClean="0"/>
              <a:t>ebrero</a:t>
            </a:r>
            <a:endParaRPr lang="en" sz="3000" dirty="0"/>
          </a:p>
        </p:txBody>
      </p:sp>
      <p:sp>
        <p:nvSpPr>
          <p:cNvPr id="41" name="Shape 41"/>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Carnaval</a:t>
            </a:r>
          </a:p>
          <a:p>
            <a:pPr rtl="0">
              <a:spcBef>
                <a:spcPts val="0"/>
              </a:spcBef>
              <a:buNone/>
            </a:pPr>
            <a:endParaRPr/>
          </a:p>
          <a:p>
            <a:pPr rtl="0">
              <a:spcBef>
                <a:spcPts val="0"/>
              </a:spcBef>
              <a:buNone/>
            </a:pPr>
            <a:r>
              <a:rPr lang="en"/>
              <a:t>Date: 5 days that precede Ash Wednesday (can be either feb or mar)</a:t>
            </a:r>
          </a:p>
          <a:p>
            <a:pPr rtl="0">
              <a:spcBef>
                <a:spcPts val="0"/>
              </a:spcBef>
              <a:buNone/>
            </a:pPr>
            <a:endParaRPr/>
          </a:p>
          <a:p>
            <a:pPr rtl="0">
              <a:spcBef>
                <a:spcPts val="0"/>
              </a:spcBef>
              <a:buNone/>
            </a:pPr>
            <a:r>
              <a:rPr lang="en"/>
              <a:t>Celebrated in every Spanish-Speaking country that has Christians. Carnaval is a festival meant to celebrate the beginning of Lent, a Catholic holiday.</a:t>
            </a:r>
          </a:p>
          <a:p>
            <a:pPr rtl="0">
              <a:spcBef>
                <a:spcPts val="0"/>
              </a:spcBef>
              <a:buNone/>
            </a:pPr>
            <a:endParaRPr/>
          </a:p>
          <a:p>
            <a:pPr rtl="0">
              <a:spcBef>
                <a:spcPts val="0"/>
              </a:spcBef>
              <a:buNone/>
            </a:pPr>
            <a:r>
              <a:rPr lang="en"/>
              <a:t>Traditions/celebrations:</a:t>
            </a:r>
          </a:p>
          <a:p>
            <a:pPr rtl="0">
              <a:spcBef>
                <a:spcPts val="0"/>
              </a:spcBef>
              <a:buNone/>
            </a:pPr>
            <a:endParaRPr/>
          </a:p>
          <a:p>
            <a:pPr rtl="0">
              <a:spcBef>
                <a:spcPts val="0"/>
              </a:spcBef>
              <a:buNone/>
            </a:pPr>
            <a:r>
              <a:rPr lang="en"/>
              <a:t>Mexico- Breaking plastic eggs called “los cascarones” on friends’ heads for good luck </a:t>
            </a:r>
          </a:p>
          <a:p>
            <a:pPr rtl="0">
              <a:spcBef>
                <a:spcPts val="0"/>
              </a:spcBef>
              <a:buNone/>
            </a:pPr>
            <a:endParaRPr/>
          </a:p>
          <a:p>
            <a:pPr rtl="0">
              <a:spcBef>
                <a:spcPts val="0"/>
              </a:spcBef>
              <a:buNone/>
            </a:pPr>
            <a:r>
              <a:rPr lang="en"/>
              <a:t>Bolivia- Dancing a folkloric dance in a mask and costume, dating back 100’s of years “los bailarines”</a:t>
            </a:r>
          </a:p>
          <a:p>
            <a:pPr rtl="0">
              <a:spcBef>
                <a:spcPts val="0"/>
              </a:spcBef>
              <a:buNone/>
            </a:pPr>
            <a:endParaRPr/>
          </a:p>
          <a:p>
            <a:pPr rtl="0">
              <a:spcBef>
                <a:spcPts val="0"/>
              </a:spcBef>
              <a:buNone/>
            </a:pPr>
            <a:r>
              <a:rPr lang="en"/>
              <a:t>Espana- Having huge parades with men and women in elaborate, expensive, and flashy costumes</a:t>
            </a:r>
          </a:p>
          <a:p>
            <a:pPr rtl="0">
              <a:spcBef>
                <a:spcPts val="0"/>
              </a:spcBef>
              <a:buNone/>
            </a:pPr>
            <a:endParaRPr/>
          </a:p>
          <a:p>
            <a:pPr lvl="0" rtl="0">
              <a:spcBef>
                <a:spcPts val="0"/>
              </a:spcBef>
              <a:buNone/>
            </a:pPr>
            <a:endParaRPr/>
          </a:p>
        </p:txBody>
      </p:sp>
      <p:pic>
        <p:nvPicPr>
          <p:cNvPr id="42" name="Shape 42"/>
          <p:cNvPicPr preferRelativeResize="0"/>
          <p:nvPr/>
        </p:nvPicPr>
        <p:blipFill>
          <a:blip r:embed="rId3">
            <a:alphaModFix/>
          </a:blip>
          <a:stretch>
            <a:fillRect/>
          </a:stretch>
        </p:blipFill>
        <p:spPr>
          <a:xfrm>
            <a:off x="2776774" y="1458550"/>
            <a:ext cx="565725" cy="581475"/>
          </a:xfrm>
          <a:prstGeom prst="rect">
            <a:avLst/>
          </a:prstGeom>
          <a:noFill/>
          <a:ln>
            <a:noFill/>
          </a:ln>
        </p:spPr>
      </p:pic>
      <p:pic>
        <p:nvPicPr>
          <p:cNvPr id="43" name="Shape 43"/>
          <p:cNvPicPr preferRelativeResize="0"/>
          <p:nvPr/>
        </p:nvPicPr>
        <p:blipFill>
          <a:blip r:embed="rId3">
            <a:alphaModFix/>
          </a:blip>
          <a:stretch>
            <a:fillRect/>
          </a:stretch>
        </p:blipFill>
        <p:spPr>
          <a:xfrm>
            <a:off x="3570524" y="1458550"/>
            <a:ext cx="565725" cy="581475"/>
          </a:xfrm>
          <a:prstGeom prst="rect">
            <a:avLst/>
          </a:prstGeom>
          <a:noFill/>
          <a:ln>
            <a:noFill/>
          </a:ln>
        </p:spPr>
      </p:pic>
      <p:pic>
        <p:nvPicPr>
          <p:cNvPr id="44" name="Shape 44"/>
          <p:cNvPicPr preferRelativeResize="0"/>
          <p:nvPr/>
        </p:nvPicPr>
        <p:blipFill>
          <a:blip r:embed="rId3">
            <a:alphaModFix/>
          </a:blip>
          <a:stretch>
            <a:fillRect/>
          </a:stretch>
        </p:blipFill>
        <p:spPr>
          <a:xfrm>
            <a:off x="4441061" y="1458550"/>
            <a:ext cx="565725" cy="581475"/>
          </a:xfrm>
          <a:prstGeom prst="rect">
            <a:avLst/>
          </a:prstGeom>
          <a:noFill/>
          <a:ln>
            <a:noFill/>
          </a:ln>
        </p:spPr>
      </p:pic>
      <p:pic>
        <p:nvPicPr>
          <p:cNvPr id="45" name="Shape 45"/>
          <p:cNvPicPr preferRelativeResize="0"/>
          <p:nvPr/>
        </p:nvPicPr>
        <p:blipFill>
          <a:blip r:embed="rId3">
            <a:alphaModFix/>
          </a:blip>
          <a:stretch>
            <a:fillRect/>
          </a:stretch>
        </p:blipFill>
        <p:spPr>
          <a:xfrm>
            <a:off x="5274974" y="1458550"/>
            <a:ext cx="565725" cy="581475"/>
          </a:xfrm>
          <a:prstGeom prst="rect">
            <a:avLst/>
          </a:prstGeom>
          <a:noFill/>
          <a:ln>
            <a:noFill/>
          </a:ln>
        </p:spPr>
      </p:pic>
      <p:pic>
        <p:nvPicPr>
          <p:cNvPr id="46" name="Shape 46"/>
          <p:cNvPicPr preferRelativeResize="0"/>
          <p:nvPr/>
        </p:nvPicPr>
        <p:blipFill>
          <a:blip r:embed="rId3">
            <a:alphaModFix/>
          </a:blip>
          <a:stretch>
            <a:fillRect/>
          </a:stretch>
        </p:blipFill>
        <p:spPr>
          <a:xfrm>
            <a:off x="241274" y="2375200"/>
            <a:ext cx="565725" cy="581475"/>
          </a:xfrm>
          <a:prstGeom prst="rect">
            <a:avLst/>
          </a:prstGeom>
          <a:noFill/>
          <a:ln>
            <a:noFill/>
          </a:ln>
        </p:spPr>
      </p:pic>
      <p:pic>
        <p:nvPicPr>
          <p:cNvPr id="47" name="Shape 47"/>
          <p:cNvPicPr preferRelativeResize="0"/>
          <p:nvPr/>
        </p:nvPicPr>
        <p:blipFill>
          <a:blip r:embed="rId4">
            <a:alphaModFix/>
          </a:blip>
          <a:stretch>
            <a:fillRect/>
          </a:stretch>
        </p:blipFill>
        <p:spPr>
          <a:xfrm>
            <a:off x="2002625" y="3604225"/>
            <a:ext cx="2114025" cy="1066885"/>
          </a:xfrm>
          <a:prstGeom prst="rect">
            <a:avLst/>
          </a:prstGeom>
          <a:noFill/>
          <a:ln>
            <a:noFill/>
          </a:ln>
        </p:spPr>
      </p:pic>
      <p:pic>
        <p:nvPicPr>
          <p:cNvPr id="48" name="Shape 48"/>
          <p:cNvPicPr preferRelativeResize="0"/>
          <p:nvPr/>
        </p:nvPicPr>
        <p:blipFill>
          <a:blip r:embed="rId5">
            <a:alphaModFix/>
          </a:blip>
          <a:stretch>
            <a:fillRect/>
          </a:stretch>
        </p:blipFill>
        <p:spPr>
          <a:xfrm>
            <a:off x="4021516" y="3604225"/>
            <a:ext cx="1835558" cy="13766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graphicFrame>
        <p:nvGraphicFramePr>
          <p:cNvPr id="53" name="Shape 53"/>
          <p:cNvGraphicFramePr/>
          <p:nvPr/>
        </p:nvGraphicFramePr>
        <p:xfrm>
          <a:off x="-5425" y="672850"/>
          <a:ext cx="5857075" cy="4304300"/>
        </p:xfrm>
        <a:graphic>
          <a:graphicData uri="http://schemas.openxmlformats.org/drawingml/2006/table">
            <a:tbl>
              <a:tblPr>
                <a:noFill/>
                <a:tableStyleId>{0E279D3A-E1A2-4608-A8C9-10B338613858}</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dirty="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54" name="Shape 54"/>
          <p:cNvSpPr txBox="1"/>
          <p:nvPr/>
        </p:nvSpPr>
        <p:spPr>
          <a:xfrm>
            <a:off x="5851650" y="9870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Benito Juarez Day</a:t>
            </a:r>
          </a:p>
          <a:p>
            <a:pPr rtl="0">
              <a:spcBef>
                <a:spcPts val="0"/>
              </a:spcBef>
              <a:buNone/>
            </a:pPr>
            <a:endParaRPr sz="2400"/>
          </a:p>
          <a:p>
            <a:pPr rtl="0">
              <a:spcBef>
                <a:spcPts val="0"/>
              </a:spcBef>
              <a:buNone/>
            </a:pPr>
            <a:r>
              <a:rPr lang="en" sz="1300"/>
              <a:t>Date: March 21</a:t>
            </a:r>
          </a:p>
          <a:p>
            <a:pPr rtl="0">
              <a:spcBef>
                <a:spcPts val="0"/>
              </a:spcBef>
              <a:buNone/>
            </a:pPr>
            <a:endParaRPr sz="1300"/>
          </a:p>
          <a:p>
            <a:pPr rtl="0">
              <a:spcBef>
                <a:spcPts val="0"/>
              </a:spcBef>
              <a:buNone/>
            </a:pPr>
            <a:r>
              <a:rPr lang="en" sz="1300"/>
              <a:t>Celebrated only in Mexico. </a:t>
            </a:r>
            <a:r>
              <a:rPr lang="en" sz="1300">
                <a:solidFill>
                  <a:schemeClr val="dk1"/>
                </a:solidFill>
              </a:rPr>
              <a:t>One of the “presidentes” of Mexico, Juarez served his country during the period from 1855 until his death, and instituted a number of civil reforms. He led the military resistance to the French emperor’s attempt to impose Maximilian of Austria as emperor of Mexico.</a:t>
            </a:r>
          </a:p>
          <a:p>
            <a:pPr rtl="0">
              <a:spcBef>
                <a:spcPts val="0"/>
              </a:spcBef>
              <a:buNone/>
            </a:pPr>
            <a:endParaRPr sz="2400"/>
          </a:p>
          <a:p>
            <a:pPr rtl="0">
              <a:spcBef>
                <a:spcPts val="0"/>
              </a:spcBef>
              <a:buNone/>
            </a:pPr>
            <a:r>
              <a:rPr lang="en" sz="1300"/>
              <a:t>Traditions/celebrations:</a:t>
            </a:r>
          </a:p>
          <a:p>
            <a:pPr rtl="0">
              <a:spcBef>
                <a:spcPts val="0"/>
              </a:spcBef>
              <a:buNone/>
            </a:pPr>
            <a:endParaRPr sz="1300"/>
          </a:p>
          <a:p>
            <a:pPr rtl="0">
              <a:spcBef>
                <a:spcPts val="0"/>
              </a:spcBef>
              <a:buNone/>
            </a:pPr>
            <a:r>
              <a:rPr lang="en" sz="1300"/>
              <a:t>Benito Juárez Day is a federal holiday in Mexico. Banks, schools, and many other businesses are closed. His birth city San Pablo Guelatao hosts contests, tournaments, “fuegos artificiales”, and popular dances to honor him.</a:t>
            </a:r>
          </a:p>
          <a:p>
            <a:pPr lvl="0" rtl="0">
              <a:spcBef>
                <a:spcPts val="0"/>
              </a:spcBef>
              <a:buNone/>
            </a:pPr>
            <a:endParaRPr sz="2400"/>
          </a:p>
        </p:txBody>
      </p:sp>
      <p:pic>
        <p:nvPicPr>
          <p:cNvPr id="55" name="Shape 55"/>
          <p:cNvPicPr preferRelativeResize="0"/>
          <p:nvPr/>
        </p:nvPicPr>
        <p:blipFill>
          <a:blip r:embed="rId3">
            <a:alphaModFix/>
          </a:blip>
          <a:stretch>
            <a:fillRect/>
          </a:stretch>
        </p:blipFill>
        <p:spPr>
          <a:xfrm>
            <a:off x="5307875" y="2550875"/>
            <a:ext cx="543775" cy="558889"/>
          </a:xfrm>
          <a:prstGeom prst="rect">
            <a:avLst/>
          </a:prstGeom>
          <a:noFill/>
          <a:ln>
            <a:noFill/>
          </a:ln>
        </p:spPr>
      </p:pic>
      <p:sp>
        <p:nvSpPr>
          <p:cNvPr id="56" name="Shape 56"/>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smtClean="0"/>
              <a:t>Marzo</a:t>
            </a:r>
            <a:endParaRPr lang="en" sz="3000" dirty="0"/>
          </a:p>
        </p:txBody>
      </p:sp>
      <p:pic>
        <p:nvPicPr>
          <p:cNvPr id="57" name="Shape 57"/>
          <p:cNvPicPr preferRelativeResize="0"/>
          <p:nvPr/>
        </p:nvPicPr>
        <p:blipFill>
          <a:blip r:embed="rId4">
            <a:alphaModFix/>
          </a:blip>
          <a:stretch>
            <a:fillRect/>
          </a:stretch>
        </p:blipFill>
        <p:spPr>
          <a:xfrm>
            <a:off x="2345250" y="3536825"/>
            <a:ext cx="1155724" cy="1440325"/>
          </a:xfrm>
          <a:prstGeom prst="rect">
            <a:avLst/>
          </a:prstGeom>
          <a:noFill/>
          <a:ln>
            <a:noFill/>
          </a:ln>
        </p:spPr>
      </p:pic>
      <p:pic>
        <p:nvPicPr>
          <p:cNvPr id="58" name="Shape 58"/>
          <p:cNvPicPr preferRelativeResize="0"/>
          <p:nvPr/>
        </p:nvPicPr>
        <p:blipFill>
          <a:blip r:embed="rId5">
            <a:alphaModFix/>
          </a:blip>
          <a:stretch>
            <a:fillRect/>
          </a:stretch>
        </p:blipFill>
        <p:spPr>
          <a:xfrm>
            <a:off x="3586200" y="3503012"/>
            <a:ext cx="2265449" cy="15079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graphicFrame>
        <p:nvGraphicFramePr>
          <p:cNvPr id="63" name="Shape 63"/>
          <p:cNvGraphicFramePr/>
          <p:nvPr/>
        </p:nvGraphicFramePr>
        <p:xfrm>
          <a:off x="-5425" y="672850"/>
          <a:ext cx="5857075" cy="4304300"/>
        </p:xfrm>
        <a:graphic>
          <a:graphicData uri="http://schemas.openxmlformats.org/drawingml/2006/table">
            <a:tbl>
              <a:tblPr>
                <a:noFill/>
                <a:tableStyleId>{E9E05FDD-FA05-45F8-9FBE-4897219BF6E9}</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64" name="Shape 64"/>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A</a:t>
            </a:r>
            <a:r>
              <a:rPr lang="en" sz="3000" dirty="0" smtClean="0"/>
              <a:t>bril</a:t>
            </a:r>
            <a:endParaRPr lang="en" sz="3000" dirty="0"/>
          </a:p>
        </p:txBody>
      </p:sp>
      <p:sp>
        <p:nvSpPr>
          <p:cNvPr id="65" name="Shape 65"/>
          <p:cNvSpPr txBox="1"/>
          <p:nvPr/>
        </p:nvSpPr>
        <p:spPr>
          <a:xfrm>
            <a:off x="585165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Semana Santa</a:t>
            </a:r>
          </a:p>
          <a:p>
            <a:pPr rtl="0">
              <a:spcBef>
                <a:spcPts val="0"/>
              </a:spcBef>
              <a:buNone/>
            </a:pPr>
            <a:endParaRPr sz="2400"/>
          </a:p>
          <a:p>
            <a:pPr rtl="0">
              <a:spcBef>
                <a:spcPts val="0"/>
              </a:spcBef>
              <a:buNone/>
            </a:pPr>
            <a:r>
              <a:rPr lang="en" sz="1300"/>
              <a:t>Date: One week from Palm Sunday to Easter</a:t>
            </a:r>
          </a:p>
          <a:p>
            <a:pPr rtl="0">
              <a:spcBef>
                <a:spcPts val="0"/>
              </a:spcBef>
              <a:buNone/>
            </a:pPr>
            <a:endParaRPr sz="1300"/>
          </a:p>
          <a:p>
            <a:pPr rtl="0">
              <a:spcBef>
                <a:spcPts val="0"/>
              </a:spcBef>
              <a:buNone/>
            </a:pPr>
            <a:r>
              <a:rPr lang="en" sz="1300"/>
              <a:t>Celebrated in every Spanish-Speaking Country. Semana Santa is a religious holiday that is meant to honor the death and resurrection of the Lord Jesus Christ.</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Mexico- Young girls dress in white gowns and lead processions through the town</a:t>
            </a:r>
          </a:p>
          <a:p>
            <a:pPr rtl="0">
              <a:spcBef>
                <a:spcPts val="0"/>
              </a:spcBef>
              <a:buNone/>
            </a:pPr>
            <a:endParaRPr sz="1300"/>
          </a:p>
          <a:p>
            <a:pPr rtl="0">
              <a:spcBef>
                <a:spcPts val="0"/>
              </a:spcBef>
              <a:buNone/>
            </a:pPr>
            <a:r>
              <a:rPr lang="en" sz="1300"/>
              <a:t>El Salvador- Tradition rugs or “alfombras” are made weeks in advance and line the streets where processions will occur</a:t>
            </a:r>
          </a:p>
          <a:p>
            <a:pPr rtl="0">
              <a:spcBef>
                <a:spcPts val="0"/>
              </a:spcBef>
              <a:buNone/>
            </a:pPr>
            <a:endParaRPr sz="1300"/>
          </a:p>
          <a:p>
            <a:pPr lvl="0" rtl="0">
              <a:spcBef>
                <a:spcPts val="0"/>
              </a:spcBef>
              <a:buNone/>
            </a:pPr>
            <a:r>
              <a:rPr lang="en" sz="1300"/>
              <a:t>Ecuador- Ecuadorians eat “fanesca”, a bean and grain soup with a fish base. The soup is traditionally only served during this week</a:t>
            </a:r>
          </a:p>
        </p:txBody>
      </p:sp>
      <p:pic>
        <p:nvPicPr>
          <p:cNvPr id="66" name="Shape 66"/>
          <p:cNvPicPr preferRelativeResize="0"/>
          <p:nvPr/>
        </p:nvPicPr>
        <p:blipFill>
          <a:blip r:embed="rId3">
            <a:alphaModFix/>
          </a:blip>
          <a:stretch>
            <a:fillRect/>
          </a:stretch>
        </p:blipFill>
        <p:spPr>
          <a:xfrm>
            <a:off x="1904474" y="2534262"/>
            <a:ext cx="565725" cy="581475"/>
          </a:xfrm>
          <a:prstGeom prst="rect">
            <a:avLst/>
          </a:prstGeom>
          <a:noFill/>
          <a:ln>
            <a:noFill/>
          </a:ln>
        </p:spPr>
      </p:pic>
      <p:pic>
        <p:nvPicPr>
          <p:cNvPr id="67" name="Shape 67"/>
          <p:cNvPicPr preferRelativeResize="0"/>
          <p:nvPr/>
        </p:nvPicPr>
        <p:blipFill>
          <a:blip r:embed="rId3">
            <a:alphaModFix/>
          </a:blip>
          <a:stretch>
            <a:fillRect/>
          </a:stretch>
        </p:blipFill>
        <p:spPr>
          <a:xfrm>
            <a:off x="2749849" y="2534250"/>
            <a:ext cx="565725" cy="581475"/>
          </a:xfrm>
          <a:prstGeom prst="rect">
            <a:avLst/>
          </a:prstGeom>
          <a:noFill/>
          <a:ln>
            <a:noFill/>
          </a:ln>
        </p:spPr>
      </p:pic>
      <p:pic>
        <p:nvPicPr>
          <p:cNvPr id="68" name="Shape 68"/>
          <p:cNvPicPr preferRelativeResize="0"/>
          <p:nvPr/>
        </p:nvPicPr>
        <p:blipFill>
          <a:blip r:embed="rId3">
            <a:alphaModFix/>
          </a:blip>
          <a:stretch>
            <a:fillRect/>
          </a:stretch>
        </p:blipFill>
        <p:spPr>
          <a:xfrm>
            <a:off x="3595211" y="2534237"/>
            <a:ext cx="565725" cy="581475"/>
          </a:xfrm>
          <a:prstGeom prst="rect">
            <a:avLst/>
          </a:prstGeom>
          <a:noFill/>
          <a:ln>
            <a:noFill/>
          </a:ln>
        </p:spPr>
      </p:pic>
      <p:pic>
        <p:nvPicPr>
          <p:cNvPr id="69" name="Shape 69"/>
          <p:cNvPicPr preferRelativeResize="0"/>
          <p:nvPr/>
        </p:nvPicPr>
        <p:blipFill>
          <a:blip r:embed="rId3">
            <a:alphaModFix/>
          </a:blip>
          <a:stretch>
            <a:fillRect/>
          </a:stretch>
        </p:blipFill>
        <p:spPr>
          <a:xfrm>
            <a:off x="4440574" y="2534262"/>
            <a:ext cx="565725" cy="581475"/>
          </a:xfrm>
          <a:prstGeom prst="rect">
            <a:avLst/>
          </a:prstGeom>
          <a:noFill/>
          <a:ln>
            <a:noFill/>
          </a:ln>
        </p:spPr>
      </p:pic>
      <p:pic>
        <p:nvPicPr>
          <p:cNvPr id="70" name="Shape 70"/>
          <p:cNvPicPr preferRelativeResize="0"/>
          <p:nvPr/>
        </p:nvPicPr>
        <p:blipFill>
          <a:blip r:embed="rId3">
            <a:alphaModFix/>
          </a:blip>
          <a:stretch>
            <a:fillRect/>
          </a:stretch>
        </p:blipFill>
        <p:spPr>
          <a:xfrm>
            <a:off x="5285949" y="2534262"/>
            <a:ext cx="565725" cy="581475"/>
          </a:xfrm>
          <a:prstGeom prst="rect">
            <a:avLst/>
          </a:prstGeom>
          <a:noFill/>
          <a:ln>
            <a:noFill/>
          </a:ln>
        </p:spPr>
      </p:pic>
      <p:pic>
        <p:nvPicPr>
          <p:cNvPr id="71" name="Shape 71"/>
          <p:cNvPicPr preferRelativeResize="0"/>
          <p:nvPr/>
        </p:nvPicPr>
        <p:blipFill>
          <a:blip r:embed="rId3">
            <a:alphaModFix/>
          </a:blip>
          <a:stretch>
            <a:fillRect/>
          </a:stretch>
        </p:blipFill>
        <p:spPr>
          <a:xfrm>
            <a:off x="219299" y="3514462"/>
            <a:ext cx="565725" cy="581475"/>
          </a:xfrm>
          <a:prstGeom prst="rect">
            <a:avLst/>
          </a:prstGeom>
          <a:noFill/>
          <a:ln>
            <a:noFill/>
          </a:ln>
        </p:spPr>
      </p:pic>
      <p:pic>
        <p:nvPicPr>
          <p:cNvPr id="72" name="Shape 72"/>
          <p:cNvPicPr preferRelativeResize="0"/>
          <p:nvPr/>
        </p:nvPicPr>
        <p:blipFill>
          <a:blip r:embed="rId3">
            <a:alphaModFix/>
          </a:blip>
          <a:stretch>
            <a:fillRect/>
          </a:stretch>
        </p:blipFill>
        <p:spPr>
          <a:xfrm>
            <a:off x="1086099" y="3514462"/>
            <a:ext cx="565725" cy="581475"/>
          </a:xfrm>
          <a:prstGeom prst="rect">
            <a:avLst/>
          </a:prstGeom>
          <a:noFill/>
          <a:ln>
            <a:noFill/>
          </a:ln>
        </p:spPr>
      </p:pic>
      <p:pic>
        <p:nvPicPr>
          <p:cNvPr id="73" name="Shape 73"/>
          <p:cNvPicPr preferRelativeResize="0"/>
          <p:nvPr/>
        </p:nvPicPr>
        <p:blipFill>
          <a:blip r:embed="rId4">
            <a:alphaModFix/>
          </a:blip>
          <a:stretch>
            <a:fillRect/>
          </a:stretch>
        </p:blipFill>
        <p:spPr>
          <a:xfrm>
            <a:off x="4079700" y="3675085"/>
            <a:ext cx="1771950" cy="1328975"/>
          </a:xfrm>
          <a:prstGeom prst="rect">
            <a:avLst/>
          </a:prstGeom>
          <a:noFill/>
          <a:ln>
            <a:noFill/>
          </a:ln>
        </p:spPr>
      </p:pic>
      <p:pic>
        <p:nvPicPr>
          <p:cNvPr id="74" name="Shape 74"/>
          <p:cNvPicPr preferRelativeResize="0"/>
          <p:nvPr/>
        </p:nvPicPr>
        <p:blipFill>
          <a:blip r:embed="rId5">
            <a:alphaModFix/>
          </a:blip>
          <a:stretch>
            <a:fillRect/>
          </a:stretch>
        </p:blipFill>
        <p:spPr>
          <a:xfrm>
            <a:off x="2008000" y="3613169"/>
            <a:ext cx="2049400" cy="145280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graphicFrame>
        <p:nvGraphicFramePr>
          <p:cNvPr id="79" name="Shape 79"/>
          <p:cNvGraphicFramePr/>
          <p:nvPr/>
        </p:nvGraphicFramePr>
        <p:xfrm>
          <a:off x="-5425" y="672850"/>
          <a:ext cx="5857075" cy="4304300"/>
        </p:xfrm>
        <a:graphic>
          <a:graphicData uri="http://schemas.openxmlformats.org/drawingml/2006/table">
            <a:tbl>
              <a:tblPr>
                <a:noFill/>
                <a:tableStyleId>{6F4B147A-274E-4127-AA02-A2D863CF22C9}</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80" name="Shape 80"/>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M</a:t>
            </a:r>
            <a:r>
              <a:rPr lang="en" sz="3000" dirty="0" smtClean="0"/>
              <a:t>ayo</a:t>
            </a:r>
            <a:endParaRPr lang="en" sz="3000" dirty="0"/>
          </a:p>
        </p:txBody>
      </p:sp>
      <p:sp>
        <p:nvSpPr>
          <p:cNvPr id="81" name="Shape 81"/>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Cinco de Mayo</a:t>
            </a:r>
          </a:p>
          <a:p>
            <a:pPr rtl="0">
              <a:spcBef>
                <a:spcPts val="0"/>
              </a:spcBef>
              <a:buNone/>
            </a:pPr>
            <a:endParaRPr sz="2400"/>
          </a:p>
          <a:p>
            <a:pPr rtl="0">
              <a:spcBef>
                <a:spcPts val="0"/>
              </a:spcBef>
              <a:buNone/>
            </a:pPr>
            <a:r>
              <a:rPr lang="en" sz="1300"/>
              <a:t>Date: May 5th</a:t>
            </a:r>
          </a:p>
          <a:p>
            <a:pPr rtl="0">
              <a:spcBef>
                <a:spcPts val="0"/>
              </a:spcBef>
              <a:buNone/>
            </a:pPr>
            <a:endParaRPr sz="1300"/>
          </a:p>
          <a:p>
            <a:pPr rtl="0">
              <a:spcBef>
                <a:spcPts val="0"/>
              </a:spcBef>
              <a:buNone/>
            </a:pPr>
            <a:r>
              <a:rPr lang="en" sz="1300"/>
              <a:t>Cinco de Mayo is celebrated only in Mexico. Cinco de Mayo is a national holiday symbolizing Mexican Unity. Its origin comes from the Battle of Puebla, when the Mexican army and Pueblan townspeople fought off the French</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Los Angeles- Folkloric dancers and musicians perform in the Plaza Olvera during the day</a:t>
            </a:r>
          </a:p>
          <a:p>
            <a:pPr rtl="0">
              <a:spcBef>
                <a:spcPts val="0"/>
              </a:spcBef>
              <a:buNone/>
            </a:pPr>
            <a:endParaRPr sz="1300"/>
          </a:p>
          <a:p>
            <a:pPr lvl="0" rtl="0">
              <a:spcBef>
                <a:spcPts val="0"/>
              </a:spcBef>
              <a:buNone/>
            </a:pPr>
            <a:r>
              <a:rPr lang="en" sz="1300"/>
              <a:t>Mexico- To commemorate the victory of the “batalla” or battle over the French, “reconstrucciones” or re enactments take place in the town of Puebla</a:t>
            </a:r>
          </a:p>
        </p:txBody>
      </p:sp>
      <p:pic>
        <p:nvPicPr>
          <p:cNvPr id="82" name="Shape 82"/>
          <p:cNvPicPr preferRelativeResize="0"/>
          <p:nvPr/>
        </p:nvPicPr>
        <p:blipFill>
          <a:blip r:embed="rId3">
            <a:alphaModFix/>
          </a:blip>
          <a:stretch>
            <a:fillRect/>
          </a:stretch>
        </p:blipFill>
        <p:spPr>
          <a:xfrm>
            <a:off x="1027099" y="1688825"/>
            <a:ext cx="565725" cy="581475"/>
          </a:xfrm>
          <a:prstGeom prst="rect">
            <a:avLst/>
          </a:prstGeom>
          <a:noFill/>
          <a:ln>
            <a:noFill/>
          </a:ln>
        </p:spPr>
      </p:pic>
      <p:pic>
        <p:nvPicPr>
          <p:cNvPr id="83" name="Shape 83"/>
          <p:cNvPicPr preferRelativeResize="0"/>
          <p:nvPr/>
        </p:nvPicPr>
        <p:blipFill>
          <a:blip r:embed="rId4">
            <a:alphaModFix/>
          </a:blip>
          <a:stretch>
            <a:fillRect/>
          </a:stretch>
        </p:blipFill>
        <p:spPr>
          <a:xfrm>
            <a:off x="1992150" y="3905625"/>
            <a:ext cx="2581050" cy="1071524"/>
          </a:xfrm>
          <a:prstGeom prst="rect">
            <a:avLst/>
          </a:prstGeom>
          <a:noFill/>
          <a:ln>
            <a:noFill/>
          </a:ln>
        </p:spPr>
      </p:pic>
      <p:pic>
        <p:nvPicPr>
          <p:cNvPr id="84" name="Shape 84"/>
          <p:cNvPicPr preferRelativeResize="0"/>
          <p:nvPr/>
        </p:nvPicPr>
        <p:blipFill>
          <a:blip r:embed="rId5">
            <a:alphaModFix/>
          </a:blip>
          <a:stretch>
            <a:fillRect/>
          </a:stretch>
        </p:blipFill>
        <p:spPr>
          <a:xfrm>
            <a:off x="4254801" y="3905626"/>
            <a:ext cx="1596856" cy="1071524"/>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aphicFrame>
        <p:nvGraphicFramePr>
          <p:cNvPr id="89" name="Shape 89"/>
          <p:cNvGraphicFramePr/>
          <p:nvPr/>
        </p:nvGraphicFramePr>
        <p:xfrm>
          <a:off x="-5425" y="672850"/>
          <a:ext cx="5857075" cy="4304300"/>
        </p:xfrm>
        <a:graphic>
          <a:graphicData uri="http://schemas.openxmlformats.org/drawingml/2006/table">
            <a:tbl>
              <a:tblPr>
                <a:noFill/>
                <a:tableStyleId>{6D2985C5-8804-46ED-A293-7438D140E5BB}</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90" name="Shape 90"/>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J</a:t>
            </a:r>
            <a:r>
              <a:rPr lang="en" sz="3000" dirty="0" smtClean="0"/>
              <a:t>unio</a:t>
            </a:r>
            <a:endParaRPr lang="en" sz="3000" dirty="0"/>
          </a:p>
        </p:txBody>
      </p:sp>
      <p:sp>
        <p:nvSpPr>
          <p:cNvPr id="91" name="Shape 91"/>
          <p:cNvSpPr txBox="1"/>
          <p:nvPr/>
        </p:nvSpPr>
        <p:spPr>
          <a:xfrm>
            <a:off x="5851650" y="-64925"/>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Inti Raymi</a:t>
            </a:r>
          </a:p>
          <a:p>
            <a:pPr rtl="0">
              <a:spcBef>
                <a:spcPts val="0"/>
              </a:spcBef>
              <a:buNone/>
            </a:pPr>
            <a:endParaRPr sz="2400"/>
          </a:p>
          <a:p>
            <a:pPr rtl="0">
              <a:spcBef>
                <a:spcPts val="0"/>
              </a:spcBef>
              <a:buNone/>
            </a:pPr>
            <a:r>
              <a:rPr lang="en" sz="1300"/>
              <a:t>Date: June 21st or 22nd</a:t>
            </a:r>
          </a:p>
          <a:p>
            <a:pPr rtl="0">
              <a:spcBef>
                <a:spcPts val="0"/>
              </a:spcBef>
              <a:buNone/>
            </a:pPr>
            <a:endParaRPr sz="1300"/>
          </a:p>
          <a:p>
            <a:pPr rtl="0">
              <a:spcBef>
                <a:spcPts val="0"/>
              </a:spcBef>
              <a:buNone/>
            </a:pPr>
            <a:r>
              <a:rPr lang="en" sz="1300"/>
              <a:t>Inti Raymi is celebrated only in South American countries (not Spain). Inti Raymi means “Festival of the Sun”. It is celebrated on the winter solstice in the Southern Hemisphere. The point of the festival is to bring “el sol” or the sun back; shortening the nights and elongating the days.</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Peru- Actors and actresses dress as “los Incas” and their emperors and other ancient figures</a:t>
            </a:r>
          </a:p>
          <a:p>
            <a:pPr rtl="0">
              <a:spcBef>
                <a:spcPts val="0"/>
              </a:spcBef>
              <a:buNone/>
            </a:pPr>
            <a:endParaRPr sz="1300"/>
          </a:p>
          <a:p>
            <a:pPr lvl="0" rtl="0">
              <a:spcBef>
                <a:spcPts val="0"/>
              </a:spcBef>
              <a:buNone/>
            </a:pPr>
            <a:r>
              <a:rPr lang="en" sz="1300"/>
              <a:t>Bolivia- In the pre-Columbian era, priest would blow into conch shells to celebrate the winter solstice</a:t>
            </a:r>
          </a:p>
        </p:txBody>
      </p:sp>
      <p:pic>
        <p:nvPicPr>
          <p:cNvPr id="92" name="Shape 92"/>
          <p:cNvPicPr preferRelativeResize="0"/>
          <p:nvPr/>
        </p:nvPicPr>
        <p:blipFill>
          <a:blip r:embed="rId3">
            <a:alphaModFix/>
          </a:blip>
          <a:stretch>
            <a:fillRect/>
          </a:stretch>
        </p:blipFill>
        <p:spPr>
          <a:xfrm>
            <a:off x="5194574" y="2599075"/>
            <a:ext cx="565725" cy="581475"/>
          </a:xfrm>
          <a:prstGeom prst="rect">
            <a:avLst/>
          </a:prstGeom>
          <a:noFill/>
          <a:ln>
            <a:noFill/>
          </a:ln>
        </p:spPr>
      </p:pic>
      <p:pic>
        <p:nvPicPr>
          <p:cNvPr id="93" name="Shape 93"/>
          <p:cNvPicPr preferRelativeResize="0"/>
          <p:nvPr/>
        </p:nvPicPr>
        <p:blipFill>
          <a:blip r:embed="rId3">
            <a:alphaModFix/>
          </a:blip>
          <a:stretch>
            <a:fillRect/>
          </a:stretch>
        </p:blipFill>
        <p:spPr>
          <a:xfrm>
            <a:off x="274174" y="3508175"/>
            <a:ext cx="565725" cy="581475"/>
          </a:xfrm>
          <a:prstGeom prst="rect">
            <a:avLst/>
          </a:prstGeom>
          <a:noFill/>
          <a:ln>
            <a:noFill/>
          </a:ln>
        </p:spPr>
      </p:pic>
      <p:pic>
        <p:nvPicPr>
          <p:cNvPr id="94" name="Shape 94"/>
          <p:cNvPicPr preferRelativeResize="0"/>
          <p:nvPr/>
        </p:nvPicPr>
        <p:blipFill>
          <a:blip r:embed="rId4">
            <a:alphaModFix/>
          </a:blip>
          <a:stretch>
            <a:fillRect/>
          </a:stretch>
        </p:blipFill>
        <p:spPr>
          <a:xfrm>
            <a:off x="3769062" y="3508175"/>
            <a:ext cx="2082575" cy="1562999"/>
          </a:xfrm>
          <a:prstGeom prst="rect">
            <a:avLst/>
          </a:prstGeom>
          <a:noFill/>
          <a:ln>
            <a:noFill/>
          </a:ln>
        </p:spPr>
      </p:pic>
      <p:pic>
        <p:nvPicPr>
          <p:cNvPr id="95" name="Shape 95"/>
          <p:cNvPicPr preferRelativeResize="0"/>
          <p:nvPr/>
        </p:nvPicPr>
        <p:blipFill>
          <a:blip r:embed="rId5">
            <a:alphaModFix/>
          </a:blip>
          <a:stretch>
            <a:fillRect/>
          </a:stretch>
        </p:blipFill>
        <p:spPr>
          <a:xfrm>
            <a:off x="2542579" y="3508175"/>
            <a:ext cx="1226493" cy="163532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aphicFrame>
        <p:nvGraphicFramePr>
          <p:cNvPr id="100" name="Shape 100"/>
          <p:cNvGraphicFramePr/>
          <p:nvPr/>
        </p:nvGraphicFramePr>
        <p:xfrm>
          <a:off x="-5425" y="672850"/>
          <a:ext cx="5857075" cy="4304300"/>
        </p:xfrm>
        <a:graphic>
          <a:graphicData uri="http://schemas.openxmlformats.org/drawingml/2006/table">
            <a:tbl>
              <a:tblPr>
                <a:noFill/>
                <a:tableStyleId>{61ECBDA5-4EE9-4F25-8581-D6B520360864}</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01" name="Shape 101"/>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J</a:t>
            </a:r>
            <a:r>
              <a:rPr lang="en" sz="3000" dirty="0" smtClean="0"/>
              <a:t>ulio</a:t>
            </a:r>
            <a:endParaRPr lang="en" sz="3000" dirty="0"/>
          </a:p>
        </p:txBody>
      </p:sp>
      <p:sp>
        <p:nvSpPr>
          <p:cNvPr id="102" name="Shape 102"/>
          <p:cNvSpPr txBox="1"/>
          <p:nvPr/>
        </p:nvSpPr>
        <p:spPr>
          <a:xfrm>
            <a:off x="585165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Dia de Simón Bolívar</a:t>
            </a:r>
          </a:p>
          <a:p>
            <a:pPr rtl="0">
              <a:spcBef>
                <a:spcPts val="0"/>
              </a:spcBef>
              <a:buNone/>
            </a:pPr>
            <a:endParaRPr sz="1300"/>
          </a:p>
          <a:p>
            <a:pPr rtl="0">
              <a:spcBef>
                <a:spcPts val="0"/>
              </a:spcBef>
              <a:buNone/>
            </a:pPr>
            <a:r>
              <a:rPr lang="en" sz="1300"/>
              <a:t>Date: July 24th</a:t>
            </a:r>
          </a:p>
          <a:p>
            <a:pPr rtl="0">
              <a:spcBef>
                <a:spcPts val="0"/>
              </a:spcBef>
              <a:buNone/>
            </a:pPr>
            <a:endParaRPr sz="1300"/>
          </a:p>
          <a:p>
            <a:pPr rtl="0">
              <a:spcBef>
                <a:spcPts val="0"/>
              </a:spcBef>
              <a:buNone/>
            </a:pPr>
            <a:r>
              <a:rPr lang="en" sz="1300"/>
              <a:t>Dia de Simon Bolivar is celebrated only in South American countries (not Spain). Simon Bolivar, also known as “el libertador”, fought for the freedom of many South American countries as Spanish colonies. His birthday is a national holiday in 3 countries.</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Colombia- A huge monument dedicated to him lies above the place where Bolivar’s army defeated the Spanish and gave Colombia “la independencia”</a:t>
            </a:r>
          </a:p>
          <a:p>
            <a:pPr rtl="0">
              <a:spcBef>
                <a:spcPts val="0"/>
              </a:spcBef>
              <a:buNone/>
            </a:pPr>
            <a:endParaRPr sz="1300"/>
          </a:p>
          <a:p>
            <a:pPr rtl="0">
              <a:spcBef>
                <a:spcPts val="0"/>
              </a:spcBef>
              <a:buNone/>
            </a:pPr>
            <a:r>
              <a:rPr lang="en" sz="1300"/>
              <a:t>Venezuela- Venezuela’s currency displays Bolivar’s portrait and is called Venezuelan Bolivares. There is also a statue of Bolivar in Plaza Bolivar</a:t>
            </a:r>
          </a:p>
          <a:p>
            <a:pPr rtl="0">
              <a:spcBef>
                <a:spcPts val="0"/>
              </a:spcBef>
              <a:buNone/>
            </a:pPr>
            <a:endParaRPr sz="1300"/>
          </a:p>
          <a:p>
            <a:pPr rtl="0">
              <a:spcBef>
                <a:spcPts val="0"/>
              </a:spcBef>
              <a:buNone/>
            </a:pPr>
            <a:endParaRPr sz="1300"/>
          </a:p>
          <a:p>
            <a:pPr lvl="0" rtl="0">
              <a:spcBef>
                <a:spcPts val="0"/>
              </a:spcBef>
              <a:buNone/>
            </a:pPr>
            <a:endParaRPr sz="1300"/>
          </a:p>
        </p:txBody>
      </p:sp>
      <p:pic>
        <p:nvPicPr>
          <p:cNvPr id="103" name="Shape 103"/>
          <p:cNvPicPr preferRelativeResize="0"/>
          <p:nvPr/>
        </p:nvPicPr>
        <p:blipFill>
          <a:blip r:embed="rId3">
            <a:alphaModFix/>
          </a:blip>
          <a:stretch>
            <a:fillRect/>
          </a:stretch>
        </p:blipFill>
        <p:spPr>
          <a:xfrm>
            <a:off x="1893499" y="3498375"/>
            <a:ext cx="565725" cy="581475"/>
          </a:xfrm>
          <a:prstGeom prst="rect">
            <a:avLst/>
          </a:prstGeom>
          <a:noFill/>
          <a:ln>
            <a:noFill/>
          </a:ln>
        </p:spPr>
      </p:pic>
      <p:pic>
        <p:nvPicPr>
          <p:cNvPr id="104" name="Shape 104"/>
          <p:cNvPicPr preferRelativeResize="0"/>
          <p:nvPr/>
        </p:nvPicPr>
        <p:blipFill>
          <a:blip r:embed="rId4">
            <a:alphaModFix/>
          </a:blip>
          <a:stretch>
            <a:fillRect/>
          </a:stretch>
        </p:blipFill>
        <p:spPr>
          <a:xfrm>
            <a:off x="2522400" y="3582424"/>
            <a:ext cx="1676099" cy="1117424"/>
          </a:xfrm>
          <a:prstGeom prst="rect">
            <a:avLst/>
          </a:prstGeom>
          <a:noFill/>
          <a:ln>
            <a:noFill/>
          </a:ln>
        </p:spPr>
      </p:pic>
      <p:pic>
        <p:nvPicPr>
          <p:cNvPr id="105" name="Shape 105"/>
          <p:cNvPicPr preferRelativeResize="0"/>
          <p:nvPr/>
        </p:nvPicPr>
        <p:blipFill>
          <a:blip r:embed="rId5">
            <a:alphaModFix/>
          </a:blip>
          <a:stretch>
            <a:fillRect/>
          </a:stretch>
        </p:blipFill>
        <p:spPr>
          <a:xfrm>
            <a:off x="3667375" y="4007350"/>
            <a:ext cx="2184275" cy="9697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graphicFrame>
        <p:nvGraphicFramePr>
          <p:cNvPr id="110" name="Shape 110"/>
          <p:cNvGraphicFramePr/>
          <p:nvPr/>
        </p:nvGraphicFramePr>
        <p:xfrm>
          <a:off x="-5425" y="672850"/>
          <a:ext cx="5857075" cy="4304300"/>
        </p:xfrm>
        <a:graphic>
          <a:graphicData uri="http://schemas.openxmlformats.org/drawingml/2006/table">
            <a:tbl>
              <a:tblPr>
                <a:noFill/>
                <a:tableStyleId>{C289705F-5E14-4392-B8E9-680E68733D27}</a:tableStyleId>
              </a:tblPr>
              <a:tblGrid>
                <a:gridCol w="836725"/>
                <a:gridCol w="836725"/>
                <a:gridCol w="836725"/>
                <a:gridCol w="836725"/>
                <a:gridCol w="836725"/>
                <a:gridCol w="836725"/>
                <a:gridCol w="836725"/>
              </a:tblGrid>
              <a:tr h="738425">
                <a:tc>
                  <a:txBody>
                    <a:bodyPr/>
                    <a:lstStyle/>
                    <a:p>
                      <a:pPr lvl="0" rtl="0">
                        <a:spcBef>
                          <a:spcPts val="0"/>
                        </a:spcBef>
                        <a:buNone/>
                      </a:pPr>
                      <a:r>
                        <a:rPr lang="en" sz="1200"/>
                        <a:t>1</a:t>
                      </a:r>
                    </a:p>
                  </a:txBody>
                  <a:tcPr marL="91425" marR="91425" marT="91425" marB="91425"/>
                </a:tc>
                <a:tc>
                  <a:txBody>
                    <a:bodyPr/>
                    <a:lstStyle/>
                    <a:p>
                      <a:pPr lvl="0" rtl="0">
                        <a:spcBef>
                          <a:spcPts val="0"/>
                        </a:spcBef>
                        <a:buNone/>
                      </a:pPr>
                      <a:r>
                        <a:rPr lang="en" sz="1200"/>
                        <a:t>2</a:t>
                      </a:r>
                    </a:p>
                  </a:txBody>
                  <a:tcPr marL="91425" marR="91425" marT="91425" marB="91425"/>
                </a:tc>
                <a:tc>
                  <a:txBody>
                    <a:bodyPr/>
                    <a:lstStyle/>
                    <a:p>
                      <a:pPr lvl="0" rtl="0">
                        <a:spcBef>
                          <a:spcPts val="0"/>
                        </a:spcBef>
                        <a:buNone/>
                      </a:pPr>
                      <a:r>
                        <a:rPr lang="en" sz="1200"/>
                        <a:t>3</a:t>
                      </a:r>
                    </a:p>
                  </a:txBody>
                  <a:tcPr marL="91425" marR="91425" marT="91425" marB="91425"/>
                </a:tc>
                <a:tc>
                  <a:txBody>
                    <a:bodyPr/>
                    <a:lstStyle/>
                    <a:p>
                      <a:pPr lvl="0" rtl="0">
                        <a:spcBef>
                          <a:spcPts val="0"/>
                        </a:spcBef>
                        <a:buNone/>
                      </a:pPr>
                      <a:r>
                        <a:rPr lang="en" sz="1200"/>
                        <a:t>4</a:t>
                      </a:r>
                    </a:p>
                  </a:txBody>
                  <a:tcPr marL="91425" marR="91425" marT="91425" marB="91425"/>
                </a:tc>
                <a:tc>
                  <a:txBody>
                    <a:bodyPr/>
                    <a:lstStyle/>
                    <a:p>
                      <a:pPr lvl="0" rtl="0">
                        <a:spcBef>
                          <a:spcPts val="0"/>
                        </a:spcBef>
                        <a:buNone/>
                      </a:pPr>
                      <a:r>
                        <a:rPr lang="en" sz="1200"/>
                        <a:t>5</a:t>
                      </a:r>
                    </a:p>
                  </a:txBody>
                  <a:tcPr marL="91425" marR="91425" marT="91425" marB="91425"/>
                </a:tc>
                <a:tc>
                  <a:txBody>
                    <a:bodyPr/>
                    <a:lstStyle/>
                    <a:p>
                      <a:pPr lvl="0" rtl="0">
                        <a:spcBef>
                          <a:spcPts val="0"/>
                        </a:spcBef>
                        <a:buNone/>
                      </a:pPr>
                      <a:r>
                        <a:rPr lang="en" sz="1200"/>
                        <a:t>6</a:t>
                      </a:r>
                    </a:p>
                  </a:txBody>
                  <a:tcPr marL="91425" marR="91425" marT="91425" marB="91425"/>
                </a:tc>
                <a:tc>
                  <a:txBody>
                    <a:bodyPr/>
                    <a:lstStyle/>
                    <a:p>
                      <a:pPr lvl="0" rtl="0">
                        <a:spcBef>
                          <a:spcPts val="0"/>
                        </a:spcBef>
                        <a:buNone/>
                      </a:pPr>
                      <a:r>
                        <a:rPr lang="en" sz="1200"/>
                        <a:t>7</a:t>
                      </a:r>
                    </a:p>
                  </a:txBody>
                  <a:tcPr marL="91425" marR="91425" marT="91425" marB="91425"/>
                </a:tc>
              </a:tr>
              <a:tr h="882650">
                <a:tc>
                  <a:txBody>
                    <a:bodyPr/>
                    <a:lstStyle/>
                    <a:p>
                      <a:pPr lvl="0" rtl="0">
                        <a:spcBef>
                          <a:spcPts val="0"/>
                        </a:spcBef>
                        <a:buNone/>
                      </a:pPr>
                      <a:r>
                        <a:rPr lang="en"/>
                        <a:t>8</a:t>
                      </a:r>
                    </a:p>
                  </a:txBody>
                  <a:tcPr marL="91425" marR="91425" marT="91425" marB="91425"/>
                </a:tc>
                <a:tc>
                  <a:txBody>
                    <a:bodyPr/>
                    <a:lstStyle/>
                    <a:p>
                      <a:pPr lvl="0" rtl="0">
                        <a:spcBef>
                          <a:spcPts val="0"/>
                        </a:spcBef>
                        <a:buNone/>
                      </a:pPr>
                      <a:r>
                        <a:rPr lang="en"/>
                        <a:t>9</a:t>
                      </a:r>
                    </a:p>
                  </a:txBody>
                  <a:tcPr marL="91425" marR="91425" marT="91425" marB="91425"/>
                </a:tc>
                <a:tc>
                  <a:txBody>
                    <a:bodyPr/>
                    <a:lstStyle/>
                    <a:p>
                      <a:pPr lvl="0" rtl="0">
                        <a:spcBef>
                          <a:spcPts val="0"/>
                        </a:spcBef>
                        <a:buNone/>
                      </a:pPr>
                      <a:r>
                        <a:rPr lang="en"/>
                        <a:t>10</a:t>
                      </a:r>
                    </a:p>
                  </a:txBody>
                  <a:tcPr marL="91425" marR="91425" marT="91425" marB="91425"/>
                </a:tc>
                <a:tc>
                  <a:txBody>
                    <a:bodyPr/>
                    <a:lstStyle/>
                    <a:p>
                      <a:pPr lvl="0" rtl="0">
                        <a:spcBef>
                          <a:spcPts val="0"/>
                        </a:spcBef>
                        <a:buNone/>
                      </a:pPr>
                      <a:r>
                        <a:rPr lang="en"/>
                        <a:t>11</a:t>
                      </a:r>
                    </a:p>
                  </a:txBody>
                  <a:tcPr marL="91425" marR="91425" marT="91425" marB="91425"/>
                </a:tc>
                <a:tc>
                  <a:txBody>
                    <a:bodyPr/>
                    <a:lstStyle/>
                    <a:p>
                      <a:pPr lvl="0" rtl="0">
                        <a:spcBef>
                          <a:spcPts val="0"/>
                        </a:spcBef>
                        <a:buNone/>
                      </a:pPr>
                      <a:r>
                        <a:rPr lang="en"/>
                        <a:t>12</a:t>
                      </a:r>
                    </a:p>
                  </a:txBody>
                  <a:tcPr marL="91425" marR="91425" marT="91425" marB="91425"/>
                </a:tc>
                <a:tc>
                  <a:txBody>
                    <a:bodyPr/>
                    <a:lstStyle/>
                    <a:p>
                      <a:pPr lvl="0" rtl="0">
                        <a:spcBef>
                          <a:spcPts val="0"/>
                        </a:spcBef>
                        <a:buNone/>
                      </a:pPr>
                      <a:r>
                        <a:rPr lang="en"/>
                        <a:t>13</a:t>
                      </a:r>
                    </a:p>
                  </a:txBody>
                  <a:tcPr marL="91425" marR="91425" marT="91425" marB="91425"/>
                </a:tc>
                <a:tc>
                  <a:txBody>
                    <a:bodyPr/>
                    <a:lstStyle/>
                    <a:p>
                      <a:pPr lvl="0" rtl="0">
                        <a:spcBef>
                          <a:spcPts val="0"/>
                        </a:spcBef>
                        <a:buNone/>
                      </a:pPr>
                      <a:r>
                        <a:rPr lang="en"/>
                        <a:t>14</a:t>
                      </a:r>
                    </a:p>
                  </a:txBody>
                  <a:tcPr marL="91425" marR="91425" marT="91425" marB="91425"/>
                </a:tc>
              </a:tr>
              <a:tr h="882650">
                <a:tc>
                  <a:txBody>
                    <a:bodyPr/>
                    <a:lstStyle/>
                    <a:p>
                      <a:pPr lvl="0" rtl="0">
                        <a:spcBef>
                          <a:spcPts val="0"/>
                        </a:spcBef>
                        <a:buNone/>
                      </a:pPr>
                      <a:r>
                        <a:rPr lang="en"/>
                        <a:t>15</a:t>
                      </a:r>
                    </a:p>
                  </a:txBody>
                  <a:tcPr marL="91425" marR="91425" marT="91425" marB="91425"/>
                </a:tc>
                <a:tc>
                  <a:txBody>
                    <a:bodyPr/>
                    <a:lstStyle/>
                    <a:p>
                      <a:pPr lvl="0" rtl="0">
                        <a:spcBef>
                          <a:spcPts val="0"/>
                        </a:spcBef>
                        <a:buNone/>
                      </a:pPr>
                      <a:r>
                        <a:rPr lang="en"/>
                        <a:t>16</a:t>
                      </a:r>
                    </a:p>
                  </a:txBody>
                  <a:tcPr marL="91425" marR="91425" marT="91425" marB="91425"/>
                </a:tc>
                <a:tc>
                  <a:txBody>
                    <a:bodyPr/>
                    <a:lstStyle/>
                    <a:p>
                      <a:pPr lvl="0" rtl="0">
                        <a:spcBef>
                          <a:spcPts val="0"/>
                        </a:spcBef>
                        <a:buNone/>
                      </a:pPr>
                      <a:r>
                        <a:rPr lang="en"/>
                        <a:t>17</a:t>
                      </a:r>
                    </a:p>
                  </a:txBody>
                  <a:tcPr marL="91425" marR="91425" marT="91425" marB="91425"/>
                </a:tc>
                <a:tc>
                  <a:txBody>
                    <a:bodyPr/>
                    <a:lstStyle/>
                    <a:p>
                      <a:pPr lvl="0" rtl="0">
                        <a:spcBef>
                          <a:spcPts val="0"/>
                        </a:spcBef>
                        <a:buNone/>
                      </a:pPr>
                      <a:r>
                        <a:rPr lang="en"/>
                        <a:t>18</a:t>
                      </a:r>
                    </a:p>
                  </a:txBody>
                  <a:tcPr marL="91425" marR="91425" marT="91425" marB="91425"/>
                </a:tc>
                <a:tc>
                  <a:txBody>
                    <a:bodyPr/>
                    <a:lstStyle/>
                    <a:p>
                      <a:pPr lvl="0" rtl="0">
                        <a:spcBef>
                          <a:spcPts val="0"/>
                        </a:spcBef>
                        <a:buNone/>
                      </a:pPr>
                      <a:r>
                        <a:rPr lang="en"/>
                        <a:t>19</a:t>
                      </a:r>
                    </a:p>
                  </a:txBody>
                  <a:tcPr marL="91425" marR="91425" marT="91425" marB="91425"/>
                </a:tc>
                <a:tc>
                  <a:txBody>
                    <a:bodyPr/>
                    <a:lstStyle/>
                    <a:p>
                      <a:pPr lvl="0" rtl="0">
                        <a:spcBef>
                          <a:spcPts val="0"/>
                        </a:spcBef>
                        <a:buNone/>
                      </a:pPr>
                      <a:r>
                        <a:rPr lang="en"/>
                        <a:t>20</a:t>
                      </a:r>
                    </a:p>
                  </a:txBody>
                  <a:tcPr marL="91425" marR="91425" marT="91425" marB="91425"/>
                </a:tc>
                <a:tc>
                  <a:txBody>
                    <a:bodyPr/>
                    <a:lstStyle/>
                    <a:p>
                      <a:pPr lvl="0" rtl="0">
                        <a:spcBef>
                          <a:spcPts val="0"/>
                        </a:spcBef>
                        <a:buNone/>
                      </a:pPr>
                      <a:r>
                        <a:rPr lang="en"/>
                        <a:t>21</a:t>
                      </a:r>
                    </a:p>
                  </a:txBody>
                  <a:tcPr marL="91425" marR="91425" marT="91425" marB="91425"/>
                </a:tc>
              </a:tr>
              <a:tr h="917925">
                <a:tc>
                  <a:txBody>
                    <a:bodyPr/>
                    <a:lstStyle/>
                    <a:p>
                      <a:pPr lvl="0" rtl="0">
                        <a:spcBef>
                          <a:spcPts val="0"/>
                        </a:spcBef>
                        <a:buNone/>
                      </a:pPr>
                      <a:r>
                        <a:rPr lang="en"/>
                        <a:t>22</a:t>
                      </a:r>
                    </a:p>
                  </a:txBody>
                  <a:tcPr marL="91425" marR="91425" marT="91425" marB="91425"/>
                </a:tc>
                <a:tc>
                  <a:txBody>
                    <a:bodyPr/>
                    <a:lstStyle/>
                    <a:p>
                      <a:pPr lvl="0" rtl="0">
                        <a:spcBef>
                          <a:spcPts val="0"/>
                        </a:spcBef>
                        <a:buNone/>
                      </a:pPr>
                      <a:r>
                        <a:rPr lang="en"/>
                        <a:t>23</a:t>
                      </a:r>
                    </a:p>
                  </a:txBody>
                  <a:tcPr marL="91425" marR="91425" marT="91425" marB="91425"/>
                </a:tc>
                <a:tc>
                  <a:txBody>
                    <a:bodyPr/>
                    <a:lstStyle/>
                    <a:p>
                      <a:pPr lvl="0" rtl="0">
                        <a:spcBef>
                          <a:spcPts val="0"/>
                        </a:spcBef>
                        <a:buNone/>
                      </a:pPr>
                      <a:r>
                        <a:rPr lang="en"/>
                        <a:t>24</a:t>
                      </a:r>
                    </a:p>
                  </a:txBody>
                  <a:tcPr marL="91425" marR="91425" marT="91425" marB="91425"/>
                </a:tc>
                <a:tc>
                  <a:txBody>
                    <a:bodyPr/>
                    <a:lstStyle/>
                    <a:p>
                      <a:pPr lvl="0" rtl="0">
                        <a:spcBef>
                          <a:spcPts val="0"/>
                        </a:spcBef>
                        <a:buNone/>
                      </a:pPr>
                      <a:r>
                        <a:rPr lang="en"/>
                        <a:t>25</a:t>
                      </a:r>
                    </a:p>
                  </a:txBody>
                  <a:tcPr marL="91425" marR="91425" marT="91425" marB="91425"/>
                </a:tc>
                <a:tc>
                  <a:txBody>
                    <a:bodyPr/>
                    <a:lstStyle/>
                    <a:p>
                      <a:pPr lvl="0" rtl="0">
                        <a:spcBef>
                          <a:spcPts val="0"/>
                        </a:spcBef>
                        <a:buNone/>
                      </a:pPr>
                      <a:r>
                        <a:rPr lang="en"/>
                        <a:t>26</a:t>
                      </a:r>
                    </a:p>
                  </a:txBody>
                  <a:tcPr marL="91425" marR="91425" marT="91425" marB="91425"/>
                </a:tc>
                <a:tc>
                  <a:txBody>
                    <a:bodyPr/>
                    <a:lstStyle/>
                    <a:p>
                      <a:pPr lvl="0" rtl="0">
                        <a:spcBef>
                          <a:spcPts val="0"/>
                        </a:spcBef>
                        <a:buNone/>
                      </a:pPr>
                      <a:r>
                        <a:rPr lang="en"/>
                        <a:t>27</a:t>
                      </a:r>
                    </a:p>
                  </a:txBody>
                  <a:tcPr marL="91425" marR="91425" marT="91425" marB="91425"/>
                </a:tc>
                <a:tc>
                  <a:txBody>
                    <a:bodyPr/>
                    <a:lstStyle/>
                    <a:p>
                      <a:pPr lvl="0" rtl="0">
                        <a:spcBef>
                          <a:spcPts val="0"/>
                        </a:spcBef>
                        <a:buNone/>
                      </a:pPr>
                      <a:r>
                        <a:rPr lang="en"/>
                        <a:t>28</a:t>
                      </a:r>
                    </a:p>
                  </a:txBody>
                  <a:tcPr marL="91425" marR="91425" marT="91425" marB="91425"/>
                </a:tc>
              </a:tr>
              <a:tr h="882650">
                <a:tc>
                  <a:txBody>
                    <a:bodyPr/>
                    <a:lstStyle/>
                    <a:p>
                      <a:pPr lvl="0" rtl="0">
                        <a:spcBef>
                          <a:spcPts val="0"/>
                        </a:spcBef>
                        <a:buNone/>
                      </a:pPr>
                      <a:r>
                        <a:rPr lang="en"/>
                        <a:t>29</a:t>
                      </a:r>
                    </a:p>
                  </a:txBody>
                  <a:tcPr marL="91425" marR="91425" marT="91425" marB="91425"/>
                </a:tc>
                <a:tc>
                  <a:txBody>
                    <a:bodyPr/>
                    <a:lstStyle/>
                    <a:p>
                      <a:pPr lvl="0" rtl="0">
                        <a:spcBef>
                          <a:spcPts val="0"/>
                        </a:spcBef>
                        <a:buNone/>
                      </a:pPr>
                      <a:r>
                        <a:rPr lang="en"/>
                        <a:t>30</a:t>
                      </a:r>
                    </a:p>
                  </a:txBody>
                  <a:tcPr marL="91425" marR="91425" marT="91425" marB="91425"/>
                </a:tc>
                <a:tc>
                  <a:txBody>
                    <a:bodyPr/>
                    <a:lstStyle/>
                    <a:p>
                      <a:pPr lvl="0" rtl="0">
                        <a:spcBef>
                          <a:spcPts val="0"/>
                        </a:spcBef>
                        <a:buNone/>
                      </a:pPr>
                      <a:r>
                        <a:rPr lang="en"/>
                        <a:t>31</a:t>
                      </a:r>
                    </a:p>
                  </a:txBody>
                  <a:tcPr marL="91425" marR="91425" marT="91425" marB="91425"/>
                </a:tc>
                <a:tc>
                  <a:txBody>
                    <a:bodyPr/>
                    <a:lstStyle/>
                    <a:p>
                      <a:pPr lvl="0" rtl="0">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tr>
            </a:tbl>
          </a:graphicData>
        </a:graphic>
      </p:graphicFrame>
      <p:sp>
        <p:nvSpPr>
          <p:cNvPr id="111" name="Shape 111"/>
          <p:cNvSpPr txBox="1"/>
          <p:nvPr/>
        </p:nvSpPr>
        <p:spPr>
          <a:xfrm>
            <a:off x="274175" y="98700"/>
            <a:ext cx="5033699" cy="635999"/>
          </a:xfrm>
          <a:prstGeom prst="rect">
            <a:avLst/>
          </a:prstGeom>
          <a:noFill/>
          <a:ln>
            <a:noFill/>
          </a:ln>
        </p:spPr>
        <p:txBody>
          <a:bodyPr lIns="91425" tIns="91425" rIns="91425" bIns="91425" anchor="t" anchorCtr="0">
            <a:noAutofit/>
          </a:bodyPr>
          <a:lstStyle/>
          <a:p>
            <a:pPr lvl="0" algn="ctr" rtl="0">
              <a:spcBef>
                <a:spcPts val="0"/>
              </a:spcBef>
              <a:buNone/>
            </a:pPr>
            <a:r>
              <a:rPr lang="en" sz="3000" dirty="0"/>
              <a:t>A</a:t>
            </a:r>
            <a:r>
              <a:rPr lang="en" sz="3000" dirty="0" smtClean="0"/>
              <a:t>gosto</a:t>
            </a:r>
            <a:endParaRPr lang="en" sz="3000" dirty="0"/>
          </a:p>
        </p:txBody>
      </p:sp>
      <p:sp>
        <p:nvSpPr>
          <p:cNvPr id="112" name="Shape 112"/>
          <p:cNvSpPr txBox="1"/>
          <p:nvPr/>
        </p:nvSpPr>
        <p:spPr>
          <a:xfrm>
            <a:off x="5834400" y="11850"/>
            <a:ext cx="3309599" cy="5119799"/>
          </a:xfrm>
          <a:prstGeom prst="rect">
            <a:avLst/>
          </a:prstGeom>
          <a:noFill/>
          <a:ln>
            <a:noFill/>
          </a:ln>
        </p:spPr>
        <p:txBody>
          <a:bodyPr lIns="91425" tIns="91425" rIns="91425" bIns="91425" anchor="t" anchorCtr="0">
            <a:noAutofit/>
          </a:bodyPr>
          <a:lstStyle/>
          <a:p>
            <a:pPr rtl="0">
              <a:spcBef>
                <a:spcPts val="0"/>
              </a:spcBef>
              <a:buNone/>
            </a:pPr>
            <a:r>
              <a:rPr lang="en" sz="2400"/>
              <a:t>Feria de Málaga</a:t>
            </a:r>
          </a:p>
          <a:p>
            <a:pPr rtl="0">
              <a:spcBef>
                <a:spcPts val="0"/>
              </a:spcBef>
              <a:buNone/>
            </a:pPr>
            <a:endParaRPr sz="1300"/>
          </a:p>
          <a:p>
            <a:pPr rtl="0">
              <a:spcBef>
                <a:spcPts val="0"/>
              </a:spcBef>
              <a:buNone/>
            </a:pPr>
            <a:r>
              <a:rPr lang="en" sz="1300"/>
              <a:t>Date: August 19th, but it may last up to 8 days after</a:t>
            </a:r>
          </a:p>
          <a:p>
            <a:pPr rtl="0">
              <a:spcBef>
                <a:spcPts val="0"/>
              </a:spcBef>
              <a:buNone/>
            </a:pPr>
            <a:endParaRPr sz="1300"/>
          </a:p>
          <a:p>
            <a:pPr rtl="0">
              <a:spcBef>
                <a:spcPts val="0"/>
              </a:spcBef>
              <a:buNone/>
            </a:pPr>
            <a:r>
              <a:rPr lang="en" sz="1300"/>
              <a:t>This holiday is celebrated only in Spain, specifically the city of Malaga. La Feria de Malaga celebrates the integration of the city of Malaga into the Spanish Crown by King Ferdinand and Queen Isabella on August 19th, 1487.</a:t>
            </a:r>
          </a:p>
          <a:p>
            <a:pPr rtl="0">
              <a:spcBef>
                <a:spcPts val="0"/>
              </a:spcBef>
              <a:buNone/>
            </a:pPr>
            <a:endParaRPr sz="1300"/>
          </a:p>
          <a:p>
            <a:pPr rtl="0">
              <a:spcBef>
                <a:spcPts val="0"/>
              </a:spcBef>
              <a:buNone/>
            </a:pPr>
            <a:r>
              <a:rPr lang="en" sz="1300"/>
              <a:t>Traditions/celebrations:</a:t>
            </a:r>
          </a:p>
          <a:p>
            <a:pPr rtl="0">
              <a:spcBef>
                <a:spcPts val="0"/>
              </a:spcBef>
              <a:buNone/>
            </a:pPr>
            <a:endParaRPr sz="1300"/>
          </a:p>
          <a:p>
            <a:pPr rtl="0">
              <a:spcBef>
                <a:spcPts val="0"/>
              </a:spcBef>
              <a:buNone/>
            </a:pPr>
            <a:r>
              <a:rPr lang="en" sz="1300"/>
              <a:t>“Las Carretas”- Horse-drawn carriages are available to be ridden as you tour the streets and see the festivities in “el paseo”</a:t>
            </a:r>
          </a:p>
          <a:p>
            <a:pPr rtl="0">
              <a:spcBef>
                <a:spcPts val="0"/>
              </a:spcBef>
              <a:buNone/>
            </a:pPr>
            <a:endParaRPr sz="1300"/>
          </a:p>
          <a:p>
            <a:pPr rtl="0">
              <a:spcBef>
                <a:spcPts val="0"/>
              </a:spcBef>
              <a:buNone/>
            </a:pPr>
            <a:r>
              <a:rPr lang="en" sz="1300"/>
              <a:t>Bailando- Dance competitions occur in public places like town squares and commons. Dances include “Sevillanas” and “flamenco”</a:t>
            </a:r>
          </a:p>
          <a:p>
            <a:pPr lvl="0" rtl="0">
              <a:spcBef>
                <a:spcPts val="0"/>
              </a:spcBef>
              <a:buNone/>
            </a:pPr>
            <a:endParaRPr sz="1300"/>
          </a:p>
        </p:txBody>
      </p:sp>
      <p:pic>
        <p:nvPicPr>
          <p:cNvPr id="113" name="Shape 113"/>
          <p:cNvPicPr preferRelativeResize="0"/>
          <p:nvPr/>
        </p:nvPicPr>
        <p:blipFill>
          <a:blip r:embed="rId3">
            <a:alphaModFix/>
          </a:blip>
          <a:stretch>
            <a:fillRect/>
          </a:stretch>
        </p:blipFill>
        <p:spPr>
          <a:xfrm>
            <a:off x="3571449" y="2588100"/>
            <a:ext cx="565725" cy="581475"/>
          </a:xfrm>
          <a:prstGeom prst="rect">
            <a:avLst/>
          </a:prstGeom>
          <a:noFill/>
          <a:ln>
            <a:noFill/>
          </a:ln>
        </p:spPr>
      </p:pic>
      <p:pic>
        <p:nvPicPr>
          <p:cNvPr id="114" name="Shape 114"/>
          <p:cNvPicPr preferRelativeResize="0"/>
          <p:nvPr/>
        </p:nvPicPr>
        <p:blipFill>
          <a:blip r:embed="rId4">
            <a:alphaModFix/>
          </a:blip>
          <a:stretch>
            <a:fillRect/>
          </a:stretch>
        </p:blipFill>
        <p:spPr>
          <a:xfrm>
            <a:off x="4041125" y="3777653"/>
            <a:ext cx="1793274" cy="1199495"/>
          </a:xfrm>
          <a:prstGeom prst="rect">
            <a:avLst/>
          </a:prstGeom>
          <a:noFill/>
          <a:ln>
            <a:noFill/>
          </a:ln>
        </p:spPr>
      </p:pic>
      <p:pic>
        <p:nvPicPr>
          <p:cNvPr id="115" name="Shape 115"/>
          <p:cNvPicPr preferRelativeResize="0"/>
          <p:nvPr/>
        </p:nvPicPr>
        <p:blipFill>
          <a:blip r:embed="rId5">
            <a:alphaModFix/>
          </a:blip>
          <a:stretch>
            <a:fillRect/>
          </a:stretch>
        </p:blipFill>
        <p:spPr>
          <a:xfrm>
            <a:off x="2109624" y="3717375"/>
            <a:ext cx="1931501" cy="142612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1565</Words>
  <Application>Microsoft Office PowerPoint</Application>
  <PresentationFormat>On-screen Show (16:9)</PresentationFormat>
  <Paragraphs>559</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simple-light</vt:lpstr>
      <vt:lpstr>Holidays of the Spanish-Speaking Countries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Glossary</vt:lpstr>
      <vt:lpstr>Citations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Holidays of the Spanish-Speaking Countries</dc:title>
  <dc:creator>Nicole Fannoney</dc:creator>
  <cp:lastModifiedBy>Nicole Fannoney</cp:lastModifiedBy>
  <cp:revision>1</cp:revision>
  <dcterms:modified xsi:type="dcterms:W3CDTF">2015-11-04T17:12:25Z</dcterms:modified>
</cp:coreProperties>
</file>